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7" r:id="rId2"/>
    <p:sldId id="270" r:id="rId3"/>
    <p:sldId id="272" r:id="rId4"/>
    <p:sldId id="288" r:id="rId5"/>
    <p:sldId id="291" r:id="rId6"/>
    <p:sldId id="275" r:id="rId7"/>
    <p:sldId id="309" r:id="rId8"/>
    <p:sldId id="304" r:id="rId9"/>
    <p:sldId id="278" r:id="rId10"/>
    <p:sldId id="310" r:id="rId11"/>
    <p:sldId id="295" r:id="rId12"/>
    <p:sldId id="300" r:id="rId13"/>
    <p:sldId id="285" r:id="rId14"/>
    <p:sldId id="302" r:id="rId15"/>
    <p:sldId id="261" r:id="rId16"/>
    <p:sldId id="262" r:id="rId17"/>
    <p:sldId id="314" r:id="rId18"/>
    <p:sldId id="308" r:id="rId19"/>
    <p:sldId id="294" r:id="rId20"/>
    <p:sldId id="307" r:id="rId21"/>
    <p:sldId id="312" r:id="rId2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94671"/>
  </p:normalViewPr>
  <p:slideViewPr>
    <p:cSldViewPr>
      <p:cViewPr>
        <p:scale>
          <a:sx n="60" d="100"/>
          <a:sy n="60" d="100"/>
        </p:scale>
        <p:origin x="-1656" y="-2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0EC67-7282-442C-B056-8B83BD2921C8}" type="datetimeFigureOut">
              <a:rPr lang="it-IT" smtClean="0"/>
              <a:t>25/09/2018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A688D-3BBA-479C-829F-7E0B8E963A8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0778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08AC1-13CA-4985-B975-DCE101886B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1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C4AE-9CCF-432B-8492-D5854822FC36}" type="datetimeFigureOut">
              <a:rPr lang="it-IT" smtClean="0"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185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C4AE-9CCF-432B-8492-D5854822FC36}" type="datetimeFigureOut">
              <a:rPr lang="it-IT" smtClean="0"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30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C4AE-9CCF-432B-8492-D5854822FC36}" type="datetimeFigureOut">
              <a:rPr lang="it-IT" smtClean="0"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663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C4AE-9CCF-432B-8492-D5854822FC36}" type="datetimeFigureOut">
              <a:rPr lang="it-IT" smtClean="0"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42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C4AE-9CCF-432B-8492-D5854822FC36}" type="datetimeFigureOut">
              <a:rPr lang="it-IT" smtClean="0"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0284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C4AE-9CCF-432B-8492-D5854822FC36}" type="datetimeFigureOut">
              <a:rPr lang="it-IT" smtClean="0"/>
              <a:t>25/09/2018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2474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C4AE-9CCF-432B-8492-D5854822FC36}" type="datetimeFigureOut">
              <a:rPr lang="it-IT" smtClean="0"/>
              <a:t>25/09/2018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2745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C4AE-9CCF-432B-8492-D5854822FC36}" type="datetimeFigureOut">
              <a:rPr lang="it-IT" smtClean="0"/>
              <a:t>25/09/2018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5696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C4AE-9CCF-432B-8492-D5854822FC36}" type="datetimeFigureOut">
              <a:rPr lang="it-IT" smtClean="0"/>
              <a:t>25/09/2018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3520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C4AE-9CCF-432B-8492-D5854822FC36}" type="datetimeFigureOut">
              <a:rPr lang="it-IT" smtClean="0"/>
              <a:t>25/09/2018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1493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C4AE-9CCF-432B-8492-D5854822FC36}" type="datetimeFigureOut">
              <a:rPr lang="it-IT" smtClean="0"/>
              <a:t>25/09/2018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2458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0C4AE-9CCF-432B-8492-D5854822FC36}" type="datetimeFigureOut">
              <a:rPr lang="it-IT" smtClean="0"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2873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72083"/>
            <a:ext cx="7772400" cy="270904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CUTE – A low background facility for testing cryogenic detectors</a:t>
            </a:r>
            <a:br>
              <a:rPr lang="en-US" sz="40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6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600" b="1" i="1" dirty="0"/>
              <a:t>Installation Review Phase 2A</a:t>
            </a:r>
            <a:endParaRPr lang="it-IT" sz="3200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7782" y="5013176"/>
            <a:ext cx="7148437" cy="253944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Serge 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Nagorny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i="1" dirty="0" smtClean="0">
                <a:solidFill>
                  <a:schemeClr val="bg1">
                    <a:lumMod val="50000"/>
                  </a:schemeClr>
                </a:solidFill>
              </a:rPr>
              <a:t>CUTE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sz="2400" i="1" dirty="0" smtClean="0">
                <a:solidFill>
                  <a:schemeClr val="bg1">
                    <a:lumMod val="50000"/>
                  </a:schemeClr>
                </a:solidFill>
              </a:rPr>
              <a:t>roject Manager</a:t>
            </a:r>
          </a:p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US" sz="2400" i="1" dirty="0" smtClean="0">
                <a:solidFill>
                  <a:schemeClr val="bg1">
                    <a:lumMod val="50000"/>
                  </a:schemeClr>
                </a:solidFill>
              </a:rPr>
              <a:t>n behalf Queen’s team of the CUTE facility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0" i="1" dirty="0" smtClean="0"/>
          </a:p>
          <a:p>
            <a:r>
              <a:rPr lang="en-US" sz="2000" i="1" dirty="0" smtClean="0"/>
              <a:t>September </a:t>
            </a:r>
            <a:r>
              <a:rPr lang="en-US" sz="2000" i="1" dirty="0"/>
              <a:t>19</a:t>
            </a:r>
            <a:r>
              <a:rPr lang="en-US" sz="2000" i="1" baseline="30000" dirty="0"/>
              <a:t>th</a:t>
            </a:r>
            <a:r>
              <a:rPr lang="en-US" sz="2000" i="1" dirty="0"/>
              <a:t>, 2018</a:t>
            </a:r>
            <a:endParaRPr lang="it-IT" sz="2000" i="1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66" y="454312"/>
            <a:ext cx="2190750" cy="1306512"/>
          </a:xfrm>
          <a:prstGeom prst="rect">
            <a:avLst/>
          </a:prstGeom>
        </p:spPr>
      </p:pic>
      <p:pic>
        <p:nvPicPr>
          <p:cNvPr id="5" name="Picture 4" descr="http://www.queensu.ca/mc_administrator/sites/default/files/assets/pages/QueensLogo_colour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43062"/>
            <a:ext cx="1752600" cy="1401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92911"/>
            <a:ext cx="1169787" cy="116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06CCD-2768-4C48-A2AC-2E2FA0F4D8F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822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</a:rPr>
              <a:t>Cleanroom</a:t>
            </a:r>
            <a:endParaRPr lang="it-IT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0" name="Picture 2" descr="C:\Users\Nagorny\Desktop\IMG_20180919_143546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2914104" cy="388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Nagorny\Desktop\IMG_20180919_143434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063338"/>
            <a:ext cx="3600400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Nagorny\Desktop\IMG_20180919_1434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839236"/>
            <a:ext cx="3604592" cy="270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89508" y="2204864"/>
            <a:ext cx="203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Bottom steel frame</a:t>
            </a:r>
            <a:endParaRPr lang="it-IT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1520" y="1403484"/>
            <a:ext cx="401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Examples of Aluminum anodized frames</a:t>
            </a:r>
            <a:endParaRPr lang="it-IT" b="1" dirty="0"/>
          </a:p>
        </p:txBody>
      </p:sp>
      <p:cxnSp>
        <p:nvCxnSpPr>
          <p:cNvPr id="7" name="Straight Arrow Connector 6"/>
          <p:cNvCxnSpPr>
            <a:stCxn id="10" idx="3"/>
          </p:cNvCxnSpPr>
          <p:nvPr/>
        </p:nvCxnSpPr>
        <p:spPr>
          <a:xfrm>
            <a:off x="4268838" y="1588150"/>
            <a:ext cx="30316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18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</a:rPr>
              <a:t>Electrical/Network diagram </a:t>
            </a:r>
            <a:endParaRPr lang="it-IT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25378" y="1619508"/>
            <a:ext cx="1861197" cy="11614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34345" y="1250176"/>
            <a:ext cx="18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CUTE workstation</a:t>
            </a:r>
            <a:endParaRPr lang="it-IT" dirty="0"/>
          </a:p>
        </p:txBody>
      </p:sp>
      <p:sp>
        <p:nvSpPr>
          <p:cNvPr id="7" name="Rectangle 6"/>
          <p:cNvSpPr/>
          <p:nvPr/>
        </p:nvSpPr>
        <p:spPr>
          <a:xfrm>
            <a:off x="521115" y="1628800"/>
            <a:ext cx="1861197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1203128"/>
            <a:ext cx="2213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Electrical panel board</a:t>
            </a:r>
            <a:endParaRPr lang="it-IT" dirty="0"/>
          </a:p>
        </p:txBody>
      </p:sp>
      <p:sp>
        <p:nvSpPr>
          <p:cNvPr id="9" name="Rectangle 8"/>
          <p:cNvSpPr/>
          <p:nvPr/>
        </p:nvSpPr>
        <p:spPr>
          <a:xfrm>
            <a:off x="6365053" y="1628800"/>
            <a:ext cx="1861197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70251" y="1259468"/>
            <a:ext cx="10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DAQ rack</a:t>
            </a:r>
            <a:endParaRPr lang="it-IT" dirty="0"/>
          </a:p>
        </p:txBody>
      </p:sp>
      <p:sp>
        <p:nvSpPr>
          <p:cNvPr id="11" name="Rectangle 10"/>
          <p:cNvSpPr/>
          <p:nvPr/>
        </p:nvSpPr>
        <p:spPr>
          <a:xfrm>
            <a:off x="6365053" y="3933056"/>
            <a:ext cx="1861197" cy="11341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84948" y="3563724"/>
            <a:ext cx="1621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Cleanroom/top</a:t>
            </a:r>
            <a:endParaRPr lang="it-IT" dirty="0"/>
          </a:p>
        </p:txBody>
      </p:sp>
      <p:sp>
        <p:nvSpPr>
          <p:cNvPr id="13" name="Rectangle 12"/>
          <p:cNvSpPr/>
          <p:nvPr/>
        </p:nvSpPr>
        <p:spPr>
          <a:xfrm>
            <a:off x="6365053" y="5661248"/>
            <a:ext cx="1861197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95025" y="5291916"/>
            <a:ext cx="185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Cleanroom/inside</a:t>
            </a:r>
            <a:endParaRPr lang="it-IT" dirty="0"/>
          </a:p>
        </p:txBody>
      </p:sp>
      <p:sp>
        <p:nvSpPr>
          <p:cNvPr id="17" name="Rectangle 16"/>
          <p:cNvSpPr/>
          <p:nvPr/>
        </p:nvSpPr>
        <p:spPr>
          <a:xfrm>
            <a:off x="3425378" y="3933056"/>
            <a:ext cx="1861197" cy="11341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55111" y="3563724"/>
            <a:ext cx="140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Platform/top</a:t>
            </a:r>
            <a:endParaRPr lang="it-IT" dirty="0"/>
          </a:p>
        </p:txBody>
      </p:sp>
      <p:cxnSp>
        <p:nvCxnSpPr>
          <p:cNvPr id="20" name="Elbow Connector 19"/>
          <p:cNvCxnSpPr>
            <a:stCxn id="7" idx="2"/>
          </p:cNvCxnSpPr>
          <p:nvPr/>
        </p:nvCxnSpPr>
        <p:spPr>
          <a:xfrm rot="16200000" flipH="1">
            <a:off x="2137600" y="1879018"/>
            <a:ext cx="1604501" cy="2976272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635896" y="4077072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 22"/>
          <p:cNvSpPr/>
          <p:nvPr/>
        </p:nvSpPr>
        <p:spPr>
          <a:xfrm>
            <a:off x="3923928" y="4077072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ctangle 23"/>
          <p:cNvSpPr/>
          <p:nvPr/>
        </p:nvSpPr>
        <p:spPr>
          <a:xfrm>
            <a:off x="4211960" y="4077072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2" name="Elbow Connector 31"/>
          <p:cNvCxnSpPr>
            <a:endCxn id="31" idx="1"/>
          </p:cNvCxnSpPr>
          <p:nvPr/>
        </p:nvCxnSpPr>
        <p:spPr>
          <a:xfrm flipV="1">
            <a:off x="1625089" y="1865149"/>
            <a:ext cx="3090927" cy="188324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563888" y="1772816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 27"/>
          <p:cNvSpPr/>
          <p:nvPr/>
        </p:nvSpPr>
        <p:spPr>
          <a:xfrm>
            <a:off x="3851920" y="1772816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ctangle 28"/>
          <p:cNvSpPr/>
          <p:nvPr/>
        </p:nvSpPr>
        <p:spPr>
          <a:xfrm>
            <a:off x="4139952" y="1772816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ctangle 29"/>
          <p:cNvSpPr/>
          <p:nvPr/>
        </p:nvSpPr>
        <p:spPr>
          <a:xfrm>
            <a:off x="4427984" y="1772816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ctangle 30"/>
          <p:cNvSpPr/>
          <p:nvPr/>
        </p:nvSpPr>
        <p:spPr>
          <a:xfrm>
            <a:off x="4716016" y="1772816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6" name="Elbow Connector 35"/>
          <p:cNvCxnSpPr/>
          <p:nvPr/>
        </p:nvCxnSpPr>
        <p:spPr>
          <a:xfrm rot="5400000">
            <a:off x="1023821" y="3159822"/>
            <a:ext cx="1189836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/>
          <p:nvPr/>
        </p:nvCxnSpPr>
        <p:spPr>
          <a:xfrm flipV="1">
            <a:off x="4716016" y="4253881"/>
            <a:ext cx="2033634" cy="1958318"/>
          </a:xfrm>
          <a:prstGeom prst="bentConnector3">
            <a:avLst>
              <a:gd name="adj1" fmla="val 5671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012160" y="4164869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ctangle 41"/>
          <p:cNvSpPr/>
          <p:nvPr/>
        </p:nvSpPr>
        <p:spPr>
          <a:xfrm>
            <a:off x="6662239" y="4164869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9" name="Elbow Connector 48"/>
          <p:cNvCxnSpPr/>
          <p:nvPr/>
        </p:nvCxnSpPr>
        <p:spPr>
          <a:xfrm rot="16200000" flipH="1">
            <a:off x="1164177" y="2660359"/>
            <a:ext cx="3647297" cy="3456385"/>
          </a:xfrm>
          <a:prstGeom prst="bentConnector3">
            <a:avLst>
              <a:gd name="adj1" fmla="val 9976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2" idx="2"/>
          </p:cNvCxnSpPr>
          <p:nvPr/>
        </p:nvCxnSpPr>
        <p:spPr>
          <a:xfrm>
            <a:off x="6770251" y="4349535"/>
            <a:ext cx="0" cy="15277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660232" y="5836622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4" name="Elbow Connector 73"/>
          <p:cNvCxnSpPr>
            <a:endCxn id="57" idx="3"/>
          </p:cNvCxnSpPr>
          <p:nvPr/>
        </p:nvCxnSpPr>
        <p:spPr>
          <a:xfrm rot="5400000">
            <a:off x="4313024" y="3408264"/>
            <a:ext cx="1555531" cy="1037578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355976" y="4612486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Rectangle 57"/>
          <p:cNvSpPr/>
          <p:nvPr/>
        </p:nvSpPr>
        <p:spPr>
          <a:xfrm>
            <a:off x="4860032" y="4612486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9" name="Elbow Connector 58"/>
          <p:cNvCxnSpPr>
            <a:stCxn id="9" idx="2"/>
          </p:cNvCxnSpPr>
          <p:nvPr/>
        </p:nvCxnSpPr>
        <p:spPr>
          <a:xfrm rot="5400000" flipH="1">
            <a:off x="5465774" y="735026"/>
            <a:ext cx="144016" cy="3515740"/>
          </a:xfrm>
          <a:prstGeom prst="bentConnector4">
            <a:avLst>
              <a:gd name="adj1" fmla="val -158732"/>
              <a:gd name="adj2" fmla="val 4770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/>
          <p:nvPr/>
        </p:nvCxnSpPr>
        <p:spPr>
          <a:xfrm rot="10800000" flipV="1">
            <a:off x="5580112" y="2564904"/>
            <a:ext cx="1865670" cy="601268"/>
          </a:xfrm>
          <a:prstGeom prst="bentConnector3">
            <a:avLst>
              <a:gd name="adj1" fmla="val 98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7843424" y="2556757"/>
            <a:ext cx="0" cy="16805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7" idx="2"/>
          </p:cNvCxnSpPr>
          <p:nvPr/>
        </p:nvCxnSpPr>
        <p:spPr>
          <a:xfrm>
            <a:off x="7850715" y="4349535"/>
            <a:ext cx="0" cy="15392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7396399" y="4275680"/>
            <a:ext cx="5431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3563888" y="2308230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/>
          <p:cNvSpPr/>
          <p:nvPr/>
        </p:nvSpPr>
        <p:spPr>
          <a:xfrm>
            <a:off x="3851920" y="2308230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Rectangle 85"/>
          <p:cNvSpPr/>
          <p:nvPr/>
        </p:nvSpPr>
        <p:spPr>
          <a:xfrm>
            <a:off x="4139952" y="2308230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ctangle 86"/>
          <p:cNvSpPr/>
          <p:nvPr/>
        </p:nvSpPr>
        <p:spPr>
          <a:xfrm>
            <a:off x="4427984" y="2308230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3" name="Straight Connector 92"/>
          <p:cNvCxnSpPr>
            <a:stCxn id="89" idx="0"/>
            <a:endCxn id="88" idx="2"/>
          </p:cNvCxnSpPr>
          <p:nvPr/>
        </p:nvCxnSpPr>
        <p:spPr>
          <a:xfrm>
            <a:off x="4824028" y="2035400"/>
            <a:ext cx="0" cy="4574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4716016" y="2308230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ctangle 88"/>
          <p:cNvSpPr/>
          <p:nvPr/>
        </p:nvSpPr>
        <p:spPr>
          <a:xfrm>
            <a:off x="4716016" y="2035400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Rectangle 76"/>
          <p:cNvSpPr/>
          <p:nvPr/>
        </p:nvSpPr>
        <p:spPr>
          <a:xfrm>
            <a:off x="7742703" y="4164869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8" name="Straight Connector 97"/>
          <p:cNvCxnSpPr/>
          <p:nvPr/>
        </p:nvCxnSpPr>
        <p:spPr>
          <a:xfrm flipH="1">
            <a:off x="7399579" y="5949280"/>
            <a:ext cx="5431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7740696" y="5836622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ctangle 98"/>
          <p:cNvSpPr/>
          <p:nvPr/>
        </p:nvSpPr>
        <p:spPr>
          <a:xfrm>
            <a:off x="7308304" y="5836622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Rectangle 99"/>
          <p:cNvSpPr/>
          <p:nvPr/>
        </p:nvSpPr>
        <p:spPr>
          <a:xfrm>
            <a:off x="7308304" y="4164869"/>
            <a:ext cx="216024" cy="1846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1" name="TextBox 100"/>
          <p:cNvSpPr txBox="1"/>
          <p:nvPr/>
        </p:nvSpPr>
        <p:spPr>
          <a:xfrm>
            <a:off x="5076056" y="1755034"/>
            <a:ext cx="711028" cy="1911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en-US" sz="1600" i="1" dirty="0"/>
              <a:t>power</a:t>
            </a:r>
            <a:endParaRPr lang="it-IT" sz="1600" i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5076056" y="2027408"/>
            <a:ext cx="705642" cy="1911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en-US" sz="1600" i="1" dirty="0"/>
              <a:t>phone</a:t>
            </a:r>
            <a:endParaRPr lang="it-IT" sz="1600" i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5076056" y="2301792"/>
            <a:ext cx="895823" cy="1911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en-US" sz="1600" i="1" dirty="0" err="1"/>
              <a:t>ethernet</a:t>
            </a:r>
            <a:endParaRPr lang="it-IT" sz="1600" i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4504518" y="4055076"/>
            <a:ext cx="711028" cy="1911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en-US" sz="1600" i="1" dirty="0"/>
              <a:t>power</a:t>
            </a:r>
            <a:endParaRPr lang="it-IT" sz="1600" i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3895143" y="4857989"/>
            <a:ext cx="705642" cy="1911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en-US" sz="1600" i="1" dirty="0"/>
              <a:t>phone</a:t>
            </a:r>
            <a:endParaRPr lang="it-IT" sz="1600" i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4862086" y="4857989"/>
            <a:ext cx="895823" cy="1911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en-US" sz="1600" i="1" dirty="0" err="1"/>
              <a:t>ethernet</a:t>
            </a:r>
            <a:endParaRPr lang="it-IT" sz="1600" i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6948264" y="4437112"/>
            <a:ext cx="705642" cy="1911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en-US" sz="1600" i="1" dirty="0"/>
              <a:t>phone</a:t>
            </a:r>
            <a:endParaRPr lang="it-IT" sz="1600" i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7726704" y="4423464"/>
            <a:ext cx="895823" cy="1911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en-US" sz="1600" i="1" dirty="0" err="1"/>
              <a:t>ethernet</a:t>
            </a:r>
            <a:endParaRPr lang="it-IT" sz="1600" i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6948264" y="6106944"/>
            <a:ext cx="705642" cy="1911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en-US" sz="1600" i="1" dirty="0"/>
              <a:t>phone</a:t>
            </a:r>
            <a:endParaRPr lang="it-IT" sz="1600" i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7726704" y="6093296"/>
            <a:ext cx="895823" cy="1911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en-US" sz="1600" i="1" dirty="0" err="1"/>
              <a:t>ethernet</a:t>
            </a:r>
            <a:endParaRPr lang="it-IT" sz="1600" i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6365053" y="3961825"/>
            <a:ext cx="711028" cy="1911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en-US" sz="1600" i="1" dirty="0"/>
              <a:t>power</a:t>
            </a:r>
            <a:endParaRPr lang="it-IT" sz="1600" i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6385434" y="5589240"/>
            <a:ext cx="711028" cy="1911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en-US" sz="1600" i="1" dirty="0"/>
              <a:t>power</a:t>
            </a:r>
            <a:endParaRPr lang="it-IT" sz="1600" i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5751644" y="3936988"/>
            <a:ext cx="548548" cy="19110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 anchor="ctr">
            <a:spAutoFit/>
          </a:bodyPr>
          <a:lstStyle/>
          <a:p>
            <a:r>
              <a:rPr lang="en-US" sz="1600" i="1" dirty="0"/>
              <a:t>plug</a:t>
            </a:r>
            <a:endParaRPr lang="it-IT" sz="1600" i="1" dirty="0"/>
          </a:p>
        </p:txBody>
      </p:sp>
      <p:sp>
        <p:nvSpPr>
          <p:cNvPr id="6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53806CCD-2768-4C48-A2AC-2E2FA0F4D8F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29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-36512" y="548680"/>
            <a:ext cx="9180512" cy="5958453"/>
            <a:chOff x="-91" y="-254"/>
            <a:chExt cx="1260" cy="744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0" y="0"/>
              <a:ext cx="1089" cy="297"/>
            </a:xfrm>
            <a:prstGeom prst="rect">
              <a:avLst/>
            </a:prstGeom>
            <a:solidFill>
              <a:srgbClr val="FFFFFF"/>
            </a:solidFill>
            <a:ln w="1">
              <a:solidFill>
                <a:srgbClr val="444444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18" name="Rectangle 17" descr="'18 Jun 01"/>
            <p:cNvSpPr>
              <a:spLocks noChangeArrowheads="1"/>
            </p:cNvSpPr>
            <p:nvPr/>
          </p:nvSpPr>
          <p:spPr bwMode="auto">
            <a:xfrm>
              <a:off x="-91" y="-3"/>
              <a:ext cx="85" cy="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r"/>
              <a:r>
                <a:rPr lang="en-CA" sz="11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Start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11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Jun 01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19" name="Rectangle 18" descr="'19 Apr 01"/>
            <p:cNvSpPr>
              <a:spLocks noChangeArrowheads="1"/>
            </p:cNvSpPr>
            <p:nvPr/>
          </p:nvSpPr>
          <p:spPr bwMode="auto">
            <a:xfrm>
              <a:off x="1095" y="-3"/>
              <a:ext cx="74" cy="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r>
                <a:rPr lang="en-CA" sz="11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Finish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11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'19 Apr 01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0" name="Rectangle 19" descr="'18 Jun"/>
            <p:cNvSpPr>
              <a:spLocks noChangeArrowheads="1"/>
            </p:cNvSpPr>
            <p:nvPr/>
          </p:nvSpPr>
          <p:spPr bwMode="auto">
            <a:xfrm>
              <a:off x="28" y="-20"/>
              <a:ext cx="51" cy="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28575" tIns="0" rIns="0" bIns="0" anchor="t" anchorCtr="0" upright="1">
              <a:noAutofit/>
            </a:bodyPr>
            <a:lstStyle/>
            <a:p>
              <a:r>
                <a:rPr lang="en-CA" sz="1000" b="1" u="sng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Jun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1" name="Freeform 20"/>
            <p:cNvSpPr>
              <a:spLocks noChangeArrowheads="1"/>
            </p:cNvSpPr>
            <p:nvPr/>
          </p:nvSpPr>
          <p:spPr bwMode="auto">
            <a:xfrm>
              <a:off x="28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22" name="Rectangle 21" descr="'18 Jul"/>
            <p:cNvSpPr>
              <a:spLocks noChangeArrowheads="1"/>
            </p:cNvSpPr>
            <p:nvPr/>
          </p:nvSpPr>
          <p:spPr bwMode="auto">
            <a:xfrm>
              <a:off x="139" y="-20"/>
              <a:ext cx="47" cy="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28575" tIns="0" rIns="0" bIns="0" anchor="t" anchorCtr="0" upright="1">
              <a:noAutofit/>
            </a:bodyPr>
            <a:lstStyle/>
            <a:p>
              <a:r>
                <a:rPr lang="en-CA" sz="1000" b="1" u="sng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Jul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3" name="Freeform 22"/>
            <p:cNvSpPr>
              <a:spLocks noChangeArrowheads="1"/>
            </p:cNvSpPr>
            <p:nvPr/>
          </p:nvSpPr>
          <p:spPr bwMode="auto">
            <a:xfrm>
              <a:off x="139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24" name="Rectangle 23" descr="'18 Aug"/>
            <p:cNvSpPr>
              <a:spLocks noChangeArrowheads="1"/>
            </p:cNvSpPr>
            <p:nvPr/>
          </p:nvSpPr>
          <p:spPr bwMode="auto">
            <a:xfrm>
              <a:off x="246" y="-20"/>
              <a:ext cx="55" cy="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28575" tIns="0" rIns="0" bIns="0" anchor="t" anchorCtr="0" upright="1">
              <a:noAutofit/>
            </a:bodyPr>
            <a:lstStyle/>
            <a:p>
              <a:r>
                <a:rPr lang="en-CA" sz="1000" b="1" u="sng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Aug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5" name="Freeform 24"/>
            <p:cNvSpPr>
              <a:spLocks noChangeArrowheads="1"/>
            </p:cNvSpPr>
            <p:nvPr/>
          </p:nvSpPr>
          <p:spPr bwMode="auto">
            <a:xfrm>
              <a:off x="246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26" name="Rectangle 25" descr="'18 Sep"/>
            <p:cNvSpPr>
              <a:spLocks noChangeArrowheads="1"/>
            </p:cNvSpPr>
            <p:nvPr/>
          </p:nvSpPr>
          <p:spPr bwMode="auto">
            <a:xfrm>
              <a:off x="356" y="-20"/>
              <a:ext cx="53" cy="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28575" tIns="0" rIns="0" bIns="0" anchor="t" anchorCtr="0" upright="1">
              <a:noAutofit/>
            </a:bodyPr>
            <a:lstStyle/>
            <a:p>
              <a:r>
                <a:rPr lang="en-CA" sz="1000" b="1" u="sng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Sep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7" name="Freeform 26"/>
            <p:cNvSpPr>
              <a:spLocks noChangeArrowheads="1"/>
            </p:cNvSpPr>
            <p:nvPr/>
          </p:nvSpPr>
          <p:spPr bwMode="auto">
            <a:xfrm>
              <a:off x="356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28" name="Rectangle 27" descr="'18 Oct"/>
            <p:cNvSpPr>
              <a:spLocks noChangeArrowheads="1"/>
            </p:cNvSpPr>
            <p:nvPr/>
          </p:nvSpPr>
          <p:spPr bwMode="auto">
            <a:xfrm>
              <a:off x="465" y="-20"/>
              <a:ext cx="52" cy="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28575" tIns="0" rIns="0" bIns="0" anchor="t" anchorCtr="0" upright="1">
              <a:noAutofit/>
            </a:bodyPr>
            <a:lstStyle/>
            <a:p>
              <a:r>
                <a:rPr lang="en-CA" sz="1000" b="1" u="sng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Oct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29" name="Freeform 28"/>
            <p:cNvSpPr>
              <a:spLocks noChangeArrowheads="1"/>
            </p:cNvSpPr>
            <p:nvPr/>
          </p:nvSpPr>
          <p:spPr bwMode="auto">
            <a:xfrm>
              <a:off x="465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30" name="Rectangle 29" descr="'18 Nov"/>
            <p:cNvSpPr>
              <a:spLocks noChangeArrowheads="1"/>
            </p:cNvSpPr>
            <p:nvPr/>
          </p:nvSpPr>
          <p:spPr bwMode="auto">
            <a:xfrm>
              <a:off x="572" y="-20"/>
              <a:ext cx="55" cy="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28575" tIns="0" rIns="0" bIns="0" anchor="t" anchorCtr="0" upright="1">
              <a:noAutofit/>
            </a:bodyPr>
            <a:lstStyle/>
            <a:p>
              <a:r>
                <a:rPr lang="en-CA" sz="1000" b="1" u="sng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Nov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1" name="Freeform 30"/>
            <p:cNvSpPr>
              <a:spLocks noChangeArrowheads="1"/>
            </p:cNvSpPr>
            <p:nvPr/>
          </p:nvSpPr>
          <p:spPr bwMode="auto">
            <a:xfrm>
              <a:off x="572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32" name="Rectangle 31" descr="'18 Dec"/>
            <p:cNvSpPr>
              <a:spLocks noChangeArrowheads="1"/>
            </p:cNvSpPr>
            <p:nvPr/>
          </p:nvSpPr>
          <p:spPr bwMode="auto">
            <a:xfrm>
              <a:off x="682" y="-20"/>
              <a:ext cx="53" cy="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28575" tIns="0" rIns="0" bIns="0" anchor="t" anchorCtr="0" upright="1">
              <a:noAutofit/>
            </a:bodyPr>
            <a:lstStyle/>
            <a:p>
              <a:r>
                <a:rPr lang="en-CA" sz="1000" b="1" u="sng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Dec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3" name="Freeform 32"/>
            <p:cNvSpPr>
              <a:spLocks noChangeArrowheads="1"/>
            </p:cNvSpPr>
            <p:nvPr/>
          </p:nvSpPr>
          <p:spPr bwMode="auto">
            <a:xfrm>
              <a:off x="682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34" name="Rectangle 33" descr="'19 Jan"/>
            <p:cNvSpPr>
              <a:spLocks noChangeArrowheads="1"/>
            </p:cNvSpPr>
            <p:nvPr/>
          </p:nvSpPr>
          <p:spPr bwMode="auto">
            <a:xfrm>
              <a:off x="794" y="-20"/>
              <a:ext cx="51" cy="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28575" tIns="0" rIns="0" bIns="0" anchor="t" anchorCtr="0" upright="1">
              <a:noAutofit/>
            </a:bodyPr>
            <a:lstStyle/>
            <a:p>
              <a:r>
                <a:rPr lang="en-CA" sz="1000" b="1" u="sng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'19 Jan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5" name="Freeform 34"/>
            <p:cNvSpPr>
              <a:spLocks noChangeArrowheads="1"/>
            </p:cNvSpPr>
            <p:nvPr/>
          </p:nvSpPr>
          <p:spPr bwMode="auto">
            <a:xfrm>
              <a:off x="794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36" name="Rectangle 35" descr="'19 Feb"/>
            <p:cNvSpPr>
              <a:spLocks noChangeArrowheads="1"/>
            </p:cNvSpPr>
            <p:nvPr/>
          </p:nvSpPr>
          <p:spPr bwMode="auto">
            <a:xfrm>
              <a:off x="898" y="-20"/>
              <a:ext cx="53" cy="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28575" tIns="0" rIns="0" bIns="0" anchor="t" anchorCtr="0" upright="1">
              <a:noAutofit/>
            </a:bodyPr>
            <a:lstStyle/>
            <a:p>
              <a:r>
                <a:rPr lang="en-CA" sz="1000" b="1" u="sng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'19 Feb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7" name="Freeform 36"/>
            <p:cNvSpPr>
              <a:spLocks noChangeArrowheads="1"/>
            </p:cNvSpPr>
            <p:nvPr/>
          </p:nvSpPr>
          <p:spPr bwMode="auto">
            <a:xfrm>
              <a:off x="898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38" name="Rectangle 37" descr="'19 Mar"/>
            <p:cNvSpPr>
              <a:spLocks noChangeArrowheads="1"/>
            </p:cNvSpPr>
            <p:nvPr/>
          </p:nvSpPr>
          <p:spPr bwMode="auto">
            <a:xfrm>
              <a:off x="1002" y="-20"/>
              <a:ext cx="55" cy="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28575" tIns="0" rIns="0" bIns="0" anchor="t" anchorCtr="0" upright="1">
              <a:noAutofit/>
            </a:bodyPr>
            <a:lstStyle/>
            <a:p>
              <a:r>
                <a:rPr lang="en-CA" sz="1000" b="1" u="sng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'19 Mar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39" name="Freeform 38"/>
            <p:cNvSpPr>
              <a:spLocks noChangeArrowheads="1"/>
            </p:cNvSpPr>
            <p:nvPr/>
          </p:nvSpPr>
          <p:spPr bwMode="auto">
            <a:xfrm>
              <a:off x="1002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40" name="Rectangle 39" descr="6.6 Electrical Power Distribution&#10;'17 Nov 30 - '18 Sep 17"/>
            <p:cNvSpPr>
              <a:spLocks noChangeArrowheads="1"/>
            </p:cNvSpPr>
            <p:nvPr/>
          </p:nvSpPr>
          <p:spPr bwMode="auto">
            <a:xfrm>
              <a:off x="1" y="1"/>
              <a:ext cx="388" cy="32"/>
            </a:xfrm>
            <a:prstGeom prst="rect">
              <a:avLst/>
            </a:prstGeom>
            <a:solidFill>
              <a:srgbClr val="C5E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5250" tIns="9525" rIns="9525" bIns="9525" anchor="t" anchorCtr="0" upright="1">
              <a:noAutofit/>
            </a:bodyPr>
            <a:lstStyle/>
            <a:p>
              <a:r>
                <a:rPr lang="en-CA" sz="800" b="1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6.6 Electrical Power Distribution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'17 Nov 30 - '18 Sep 17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1" name="Rectangle 40" descr="6.16 Clean Room Fab/Install&#10;'18 Aug 08 - '18 Oct 26"/>
            <p:cNvSpPr>
              <a:spLocks noChangeArrowheads="1"/>
            </p:cNvSpPr>
            <p:nvPr/>
          </p:nvSpPr>
          <p:spPr bwMode="auto">
            <a:xfrm>
              <a:off x="244" y="133"/>
              <a:ext cx="284" cy="32"/>
            </a:xfrm>
            <a:prstGeom prst="rect">
              <a:avLst/>
            </a:prstGeom>
            <a:solidFill>
              <a:srgbClr val="DE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5250" tIns="9525" rIns="9525" bIns="9525" anchor="t" anchorCtr="0" upright="1">
              <a:noAutofit/>
            </a:bodyPr>
            <a:lstStyle/>
            <a:p>
              <a:r>
                <a:rPr lang="en-CA" sz="800" b="1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6.16 Clean Room Fab/Install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Aug 08 - '18 Oct 26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2" name="Rectangle 41" descr="6.14 Cryostat Design/Installation&#10;'18 Jul 24 - '19 Mar 26"/>
            <p:cNvSpPr>
              <a:spLocks noChangeArrowheads="1"/>
            </p:cNvSpPr>
            <p:nvPr/>
          </p:nvSpPr>
          <p:spPr bwMode="auto">
            <a:xfrm>
              <a:off x="191" y="67"/>
              <a:ext cx="876" cy="32"/>
            </a:xfrm>
            <a:prstGeom prst="rect">
              <a:avLst/>
            </a:prstGeom>
            <a:solidFill>
              <a:srgbClr val="F7C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5250" tIns="9525" rIns="9525" bIns="9525" anchor="t" anchorCtr="0" upright="1">
              <a:noAutofit/>
            </a:bodyPr>
            <a:lstStyle/>
            <a:p>
              <a:r>
                <a:rPr lang="en-CA" sz="800" b="1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6.14 Cryostat Design/Installation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Jul 24 - '19 Mar 26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3" name="Rectangle 42" descr="6.11 Cryostat &amp; Equipment Shipping&#10;'18 Nov 05 - '18 Dec 14"/>
            <p:cNvSpPr>
              <a:spLocks noChangeArrowheads="1"/>
            </p:cNvSpPr>
            <p:nvPr/>
          </p:nvSpPr>
          <p:spPr bwMode="auto">
            <a:xfrm>
              <a:off x="562" y="100"/>
              <a:ext cx="141" cy="32"/>
            </a:xfrm>
            <a:prstGeom prst="rect">
              <a:avLst/>
            </a:prstGeom>
            <a:solidFill>
              <a:srgbClr val="F7C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5250" tIns="9525" rIns="9525" bIns="9525" anchor="t" anchorCtr="0" upright="1">
              <a:noAutofit/>
            </a:bodyPr>
            <a:lstStyle/>
            <a:p>
              <a:r>
                <a:rPr lang="en-CA" sz="800" b="1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6.11 Cryostat &amp; Equipment Shipping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Nov 05 - '18 Dec 14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4" name="Rectangle 43" descr="6.10 Network and Communications&#10;'18 Aug 08 - '18 Oct 15"/>
            <p:cNvSpPr>
              <a:spLocks noChangeArrowheads="1"/>
            </p:cNvSpPr>
            <p:nvPr/>
          </p:nvSpPr>
          <p:spPr bwMode="auto">
            <a:xfrm>
              <a:off x="244" y="100"/>
              <a:ext cx="245" cy="32"/>
            </a:xfrm>
            <a:prstGeom prst="rect">
              <a:avLst/>
            </a:prstGeom>
            <a:solidFill>
              <a:srgbClr val="C5E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5250" tIns="9525" rIns="9525" bIns="9525" anchor="t" anchorCtr="0" upright="1">
              <a:noAutofit/>
            </a:bodyPr>
            <a:lstStyle/>
            <a:p>
              <a:r>
                <a:rPr lang="en-CA" sz="800" b="1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6.10 Network and Communications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Aug 08 - '18 Oct 15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5" name="Rectangle 44" descr="6.9 Instrument Air&#10;'18 Jul 24 - '18 Nov 12"/>
            <p:cNvSpPr>
              <a:spLocks noChangeArrowheads="1"/>
            </p:cNvSpPr>
            <p:nvPr/>
          </p:nvSpPr>
          <p:spPr bwMode="auto">
            <a:xfrm>
              <a:off x="191" y="34"/>
              <a:ext cx="398" cy="32"/>
            </a:xfrm>
            <a:prstGeom prst="rect">
              <a:avLst/>
            </a:prstGeom>
            <a:solidFill>
              <a:srgbClr val="C5E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5250" tIns="9525" rIns="9525" bIns="9525" anchor="t" anchorCtr="0" upright="1">
              <a:noAutofit/>
            </a:bodyPr>
            <a:lstStyle/>
            <a:p>
              <a:r>
                <a:rPr lang="en-CA" sz="800" b="1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6.9 Instrument Air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Jul 24 - '18 Nov 12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6" name="Rectangle 45" descr="6.17 PE Shield install&#10;'18 Aug 08 - '18 Oct 12"/>
            <p:cNvSpPr>
              <a:spLocks noChangeArrowheads="1"/>
            </p:cNvSpPr>
            <p:nvPr/>
          </p:nvSpPr>
          <p:spPr bwMode="auto">
            <a:xfrm>
              <a:off x="244" y="166"/>
              <a:ext cx="235" cy="32"/>
            </a:xfrm>
            <a:prstGeom prst="rect">
              <a:avLst/>
            </a:prstGeom>
            <a:solidFill>
              <a:srgbClr val="DE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5250" tIns="9525" rIns="9525" bIns="9525" anchor="t" anchorCtr="0" upright="1">
              <a:noAutofit/>
            </a:bodyPr>
            <a:lstStyle/>
            <a:p>
              <a:r>
                <a:rPr lang="en-CA" sz="800" b="1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6.17 PE Shield install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Aug 08 - '18 Oct 12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7" name="Rectangle 46" descr="6.18 Magnetic Shield Design/Install&#10;'18 Aug 08 - '18 Dec 20"/>
            <p:cNvSpPr>
              <a:spLocks noChangeArrowheads="1"/>
            </p:cNvSpPr>
            <p:nvPr/>
          </p:nvSpPr>
          <p:spPr bwMode="auto">
            <a:xfrm>
              <a:off x="244" y="199"/>
              <a:ext cx="479" cy="32"/>
            </a:xfrm>
            <a:prstGeom prst="rect">
              <a:avLst/>
            </a:prstGeom>
            <a:solidFill>
              <a:srgbClr val="DE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5250" tIns="9525" rIns="9525" bIns="9525" anchor="t" anchorCtr="0" upright="1">
              <a:noAutofit/>
            </a:bodyPr>
            <a:lstStyle/>
            <a:p>
              <a:r>
                <a:rPr lang="en-CA" sz="800" b="1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6.18 Magnetic Shield Design/Install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Aug 08 - '18 Dec 20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8" name="Rectangle 47" descr="6.19 Lead Shield Install&#10;'18 Aug 08 - '18 Dec 20"/>
            <p:cNvSpPr>
              <a:spLocks noChangeArrowheads="1"/>
            </p:cNvSpPr>
            <p:nvPr/>
          </p:nvSpPr>
          <p:spPr bwMode="auto">
            <a:xfrm>
              <a:off x="244" y="232"/>
              <a:ext cx="479" cy="32"/>
            </a:xfrm>
            <a:prstGeom prst="rect">
              <a:avLst/>
            </a:prstGeom>
            <a:solidFill>
              <a:srgbClr val="DEEB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5250" tIns="9525" rIns="9525" bIns="9525" anchor="t" anchorCtr="0" upright="1">
              <a:noAutofit/>
            </a:bodyPr>
            <a:lstStyle/>
            <a:p>
              <a:r>
                <a:rPr lang="en-CA" sz="800" b="1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6.19 Lead Shield Install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Aug 08 - '18 Dec 20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49" name="Rectangle 48" descr="6.20 Gamma System&#10;'18 Aug 31 - '19 Feb 28"/>
            <p:cNvSpPr>
              <a:spLocks noChangeArrowheads="1"/>
            </p:cNvSpPr>
            <p:nvPr/>
          </p:nvSpPr>
          <p:spPr bwMode="auto">
            <a:xfrm>
              <a:off x="326" y="265"/>
              <a:ext cx="648" cy="32"/>
            </a:xfrm>
            <a:prstGeom prst="rect">
              <a:avLst/>
            </a:prstGeom>
            <a:solidFill>
              <a:srgbClr val="F7C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5250" tIns="9525" rIns="9525" bIns="9525" anchor="t" anchorCtr="0" upright="1">
              <a:noAutofit/>
            </a:bodyPr>
            <a:lstStyle/>
            <a:p>
              <a:r>
                <a:rPr lang="en-CA" sz="800" b="1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6.20 Gamma System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Aug 31 - '19 Feb 28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50" name="Rectangle 49" descr="6.23 Temp Water Chiller/Compressor&#10;'18 Oct 17 - '18 Nov 27"/>
            <p:cNvSpPr>
              <a:spLocks noChangeArrowheads="1"/>
            </p:cNvSpPr>
            <p:nvPr/>
          </p:nvSpPr>
          <p:spPr bwMode="auto">
            <a:xfrm>
              <a:off x="494" y="1"/>
              <a:ext cx="149" cy="32"/>
            </a:xfrm>
            <a:prstGeom prst="rect">
              <a:avLst/>
            </a:prstGeom>
            <a:solidFill>
              <a:srgbClr val="C5E0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5250" tIns="9525" rIns="9525" bIns="9525" anchor="t" anchorCtr="0" upright="1">
              <a:noAutofit/>
            </a:bodyPr>
            <a:lstStyle/>
            <a:p>
              <a:r>
                <a:rPr lang="en-CA" sz="800" b="1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6.23 Temp Water Chiller/Compressor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Oct 17 - '18 Nov 27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51" name="Rectangle 50" descr="Cryostat Installation&#10;'19 Feb 13 - '19 Mar 26"/>
            <p:cNvSpPr>
              <a:spLocks noChangeArrowheads="1"/>
            </p:cNvSpPr>
            <p:nvPr/>
          </p:nvSpPr>
          <p:spPr bwMode="auto">
            <a:xfrm>
              <a:off x="918" y="1"/>
              <a:ext cx="149" cy="32"/>
            </a:xfrm>
            <a:prstGeom prst="rect">
              <a:avLst/>
            </a:prstGeom>
            <a:solidFill>
              <a:srgbClr val="F7CB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5250" tIns="9525" rIns="9525" bIns="9525" anchor="t" anchorCtr="0" upright="1">
              <a:noAutofit/>
            </a:bodyPr>
            <a:lstStyle/>
            <a:p>
              <a:r>
                <a:rPr lang="en-CA" sz="800" b="1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Cryostat Installation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'19 Feb 13 - '19 Mar 26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52" name="AutoShape 395"/>
            <p:cNvSpPr>
              <a:spLocks noChangeArrowheads="1"/>
            </p:cNvSpPr>
            <p:nvPr/>
          </p:nvSpPr>
          <p:spPr bwMode="auto">
            <a:xfrm>
              <a:off x="-91" y="-254"/>
              <a:ext cx="1260" cy="744"/>
            </a:xfrm>
            <a:custGeom>
              <a:avLst/>
              <a:gdLst>
                <a:gd name="T0" fmla="+- 0 411 -91"/>
                <a:gd name="T1" fmla="*/ T0 w 1260"/>
                <a:gd name="T2" fmla="+- 0 297 -254"/>
                <a:gd name="T3" fmla="*/ 297 h 744"/>
                <a:gd name="T4" fmla="+- 0 411 -91"/>
                <a:gd name="T5" fmla="*/ T4 w 1260"/>
                <a:gd name="T6" fmla="+- 0 325 -254"/>
                <a:gd name="T7" fmla="*/ 325 h 744"/>
                <a:gd name="T8" fmla="+- 0 411 -91"/>
                <a:gd name="T9" fmla="*/ T8 w 1260"/>
                <a:gd name="T10" fmla="+- 0 324 -254"/>
                <a:gd name="T11" fmla="*/ 324 h 744"/>
                <a:gd name="T12" fmla="+- 0 414 -91"/>
                <a:gd name="T13" fmla="*/ T12 w 1260"/>
                <a:gd name="T14" fmla="+- 0 328 -254"/>
                <a:gd name="T15" fmla="*/ 328 h 744"/>
                <a:gd name="T16" fmla="+- 0 467 -91"/>
                <a:gd name="T17" fmla="*/ T16 w 1260"/>
                <a:gd name="T18" fmla="+- 0 329 -254"/>
                <a:gd name="T19" fmla="*/ 329 h 744"/>
                <a:gd name="T20" fmla="+- 0 467 -91"/>
                <a:gd name="T21" fmla="*/ T20 w 1260"/>
                <a:gd name="T22" fmla="+- 0 328 -254"/>
                <a:gd name="T23" fmla="*/ 328 h 744"/>
                <a:gd name="T24" fmla="+- 0 471 -91"/>
                <a:gd name="T25" fmla="*/ T24 w 1260"/>
                <a:gd name="T26" fmla="+- 0 325 -254"/>
                <a:gd name="T27" fmla="*/ 325 h 744"/>
                <a:gd name="T28" fmla="+- 0 471 -91"/>
                <a:gd name="T29" fmla="*/ T28 w 1260"/>
                <a:gd name="T30" fmla="+- 0 297 -254"/>
                <a:gd name="T31" fmla="*/ 297 h 7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</a:cxnLst>
              <a:rect l="0" t="0" r="r" b="b"/>
              <a:pathLst>
                <a:path w="1260" h="744">
                  <a:moveTo>
                    <a:pt x="502" y="551"/>
                  </a:moveTo>
                  <a:lnTo>
                    <a:pt x="502" y="579"/>
                  </a:lnTo>
                  <a:moveTo>
                    <a:pt x="502" y="578"/>
                  </a:moveTo>
                  <a:cubicBezTo>
                    <a:pt x="502" y="581"/>
                    <a:pt x="503" y="582"/>
                    <a:pt x="505" y="582"/>
                  </a:cubicBezTo>
                  <a:lnTo>
                    <a:pt x="558" y="583"/>
                  </a:lnTo>
                  <a:moveTo>
                    <a:pt x="558" y="582"/>
                  </a:moveTo>
                  <a:cubicBezTo>
                    <a:pt x="560" y="582"/>
                    <a:pt x="562" y="581"/>
                    <a:pt x="562" y="579"/>
                  </a:cubicBezTo>
                  <a:lnTo>
                    <a:pt x="562" y="551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53" name="Freeform 52"/>
            <p:cNvSpPr>
              <a:spLocks noChangeArrowheads="1"/>
            </p:cNvSpPr>
            <p:nvPr/>
          </p:nvSpPr>
          <p:spPr bwMode="auto">
            <a:xfrm>
              <a:off x="441" y="329"/>
              <a:ext cx="0" cy="61"/>
            </a:xfrm>
            <a:custGeom>
              <a:avLst/>
              <a:gdLst>
                <a:gd name="T0" fmla="*/ 0 h 61"/>
                <a:gd name="T1" fmla="*/ 61 h 6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61">
                  <a:moveTo>
                    <a:pt x="0" y="0"/>
                  </a:moveTo>
                  <a:lnTo>
                    <a:pt x="0" y="61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54" name="Rectangle 53" descr="6.2 Liners and Lid Installation&#10;'18 Sep 24 - '18 Oct 10"/>
            <p:cNvSpPr>
              <a:spLocks noChangeArrowheads="1"/>
            </p:cNvSpPr>
            <p:nvPr/>
          </p:nvSpPr>
          <p:spPr bwMode="auto">
            <a:xfrm>
              <a:off x="369" y="390"/>
              <a:ext cx="144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/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6.2 Liners and Lid Installation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Sep 24 - '18 Oct 10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55" name="AutoShape 398"/>
            <p:cNvSpPr>
              <a:spLocks noChangeArrowheads="1"/>
            </p:cNvSpPr>
            <p:nvPr/>
          </p:nvSpPr>
          <p:spPr bwMode="auto">
            <a:xfrm>
              <a:off x="-91" y="-254"/>
              <a:ext cx="1260" cy="744"/>
            </a:xfrm>
            <a:custGeom>
              <a:avLst/>
              <a:gdLst>
                <a:gd name="T0" fmla="+- 0 867 -91"/>
                <a:gd name="T1" fmla="*/ T0 w 1260"/>
                <a:gd name="T2" fmla="+- 0 0 -254"/>
                <a:gd name="T3" fmla="*/ 0 h 744"/>
                <a:gd name="T4" fmla="+- 0 867 -91"/>
                <a:gd name="T5" fmla="*/ T4 w 1260"/>
                <a:gd name="T6" fmla="+- 0 -40 -254"/>
                <a:gd name="T7" fmla="*/ -40 h 744"/>
                <a:gd name="T8" fmla="+- 0 867 -91"/>
                <a:gd name="T9" fmla="*/ T8 w 1260"/>
                <a:gd name="T10" fmla="+- 0 -41 -254"/>
                <a:gd name="T11" fmla="*/ -41 h 744"/>
                <a:gd name="T12" fmla="+- 0 871 -91"/>
                <a:gd name="T13" fmla="*/ T12 w 1260"/>
                <a:gd name="T14" fmla="+- 0 -44 -254"/>
                <a:gd name="T15" fmla="*/ -44 h 744"/>
                <a:gd name="T16" fmla="+- 0 888 -91"/>
                <a:gd name="T17" fmla="*/ T16 w 1260"/>
                <a:gd name="T18" fmla="+- 0 -44 -254"/>
                <a:gd name="T19" fmla="*/ -44 h 744"/>
                <a:gd name="T20" fmla="+- 0 888 -91"/>
                <a:gd name="T21" fmla="*/ T20 w 1260"/>
                <a:gd name="T22" fmla="+- 0 -44 -254"/>
                <a:gd name="T23" fmla="*/ -44 h 744"/>
                <a:gd name="T24" fmla="+- 0 892 -91"/>
                <a:gd name="T25" fmla="*/ T24 w 1260"/>
                <a:gd name="T26" fmla="+- 0 -40 -254"/>
                <a:gd name="T27" fmla="*/ -40 h 744"/>
                <a:gd name="T28" fmla="+- 0 892 -91"/>
                <a:gd name="T29" fmla="*/ T28 w 1260"/>
                <a:gd name="T30" fmla="+- 0 0 -254"/>
                <a:gd name="T31" fmla="*/ 0 h 7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</a:cxnLst>
              <a:rect l="0" t="0" r="r" b="b"/>
              <a:pathLst>
                <a:path w="1260" h="744">
                  <a:moveTo>
                    <a:pt x="958" y="254"/>
                  </a:moveTo>
                  <a:lnTo>
                    <a:pt x="958" y="214"/>
                  </a:lnTo>
                  <a:moveTo>
                    <a:pt x="958" y="213"/>
                  </a:moveTo>
                  <a:cubicBezTo>
                    <a:pt x="958" y="211"/>
                    <a:pt x="959" y="210"/>
                    <a:pt x="962" y="210"/>
                  </a:cubicBezTo>
                  <a:lnTo>
                    <a:pt x="979" y="210"/>
                  </a:lnTo>
                  <a:moveTo>
                    <a:pt x="979" y="210"/>
                  </a:moveTo>
                  <a:cubicBezTo>
                    <a:pt x="981" y="210"/>
                    <a:pt x="983" y="211"/>
                    <a:pt x="983" y="214"/>
                  </a:cubicBezTo>
                  <a:lnTo>
                    <a:pt x="983" y="254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56" name="Freeform 55"/>
            <p:cNvSpPr>
              <a:spLocks noChangeArrowheads="1"/>
            </p:cNvSpPr>
            <p:nvPr/>
          </p:nvSpPr>
          <p:spPr bwMode="auto">
            <a:xfrm>
              <a:off x="879" y="-207"/>
              <a:ext cx="0" cy="163"/>
            </a:xfrm>
            <a:custGeom>
              <a:avLst/>
              <a:gdLst>
                <a:gd name="T0" fmla="*/ 163 h 163"/>
                <a:gd name="T1" fmla="*/ 0 h 16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63">
                  <a:moveTo>
                    <a:pt x="0" y="163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57" name="Rectangle 56" descr="6.15 Instrumentation Rack Installation&#10;'19 Jan 30 - '19 Feb 05"/>
            <p:cNvSpPr>
              <a:spLocks noChangeArrowheads="1"/>
            </p:cNvSpPr>
            <p:nvPr/>
          </p:nvSpPr>
          <p:spPr bwMode="auto">
            <a:xfrm>
              <a:off x="809" y="-253"/>
              <a:ext cx="140" cy="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/>
              <a:r>
                <a:rPr lang="en-CA" sz="800" b="1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6.15 Instrumentation Rack Installation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'19 Jan 30 - '19 Feb 05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58" name="AutoShape 401"/>
            <p:cNvSpPr>
              <a:spLocks noChangeArrowheads="1"/>
            </p:cNvSpPr>
            <p:nvPr/>
          </p:nvSpPr>
          <p:spPr bwMode="auto">
            <a:xfrm>
              <a:off x="-91" y="-254"/>
              <a:ext cx="1260" cy="744"/>
            </a:xfrm>
            <a:custGeom>
              <a:avLst/>
              <a:gdLst>
                <a:gd name="T0" fmla="+- 0 867 -91"/>
                <a:gd name="T1" fmla="*/ T0 w 1260"/>
                <a:gd name="T2" fmla="+- 0 0 -254"/>
                <a:gd name="T3" fmla="*/ 0 h 744"/>
                <a:gd name="T4" fmla="+- 0 867 -91"/>
                <a:gd name="T5" fmla="*/ T4 w 1260"/>
                <a:gd name="T6" fmla="+- 0 -66 -254"/>
                <a:gd name="T7" fmla="*/ -66 h 744"/>
                <a:gd name="T8" fmla="+- 0 867 -91"/>
                <a:gd name="T9" fmla="*/ T8 w 1260"/>
                <a:gd name="T10" fmla="+- 0 -67 -254"/>
                <a:gd name="T11" fmla="*/ -67 h 744"/>
                <a:gd name="T12" fmla="+- 0 871 -91"/>
                <a:gd name="T13" fmla="*/ T12 w 1260"/>
                <a:gd name="T14" fmla="+- 0 -70 -254"/>
                <a:gd name="T15" fmla="*/ -70 h 744"/>
                <a:gd name="T16" fmla="+- 0 913 -91"/>
                <a:gd name="T17" fmla="*/ T16 w 1260"/>
                <a:gd name="T18" fmla="+- 0 -70 -254"/>
                <a:gd name="T19" fmla="*/ -70 h 744"/>
                <a:gd name="T20" fmla="+- 0 913 -91"/>
                <a:gd name="T21" fmla="*/ T20 w 1260"/>
                <a:gd name="T22" fmla="+- 0 -70 -254"/>
                <a:gd name="T23" fmla="*/ -70 h 744"/>
                <a:gd name="T24" fmla="+- 0 917 -91"/>
                <a:gd name="T25" fmla="*/ T24 w 1260"/>
                <a:gd name="T26" fmla="+- 0 -66 -254"/>
                <a:gd name="T27" fmla="*/ -66 h 744"/>
                <a:gd name="T28" fmla="+- 0 917 -91"/>
                <a:gd name="T29" fmla="*/ T28 w 1260"/>
                <a:gd name="T30" fmla="+- 0 0 -254"/>
                <a:gd name="T31" fmla="*/ 0 h 7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</a:cxnLst>
              <a:rect l="0" t="0" r="r" b="b"/>
              <a:pathLst>
                <a:path w="1260" h="744">
                  <a:moveTo>
                    <a:pt x="958" y="254"/>
                  </a:moveTo>
                  <a:lnTo>
                    <a:pt x="958" y="188"/>
                  </a:lnTo>
                  <a:moveTo>
                    <a:pt x="958" y="187"/>
                  </a:moveTo>
                  <a:cubicBezTo>
                    <a:pt x="958" y="185"/>
                    <a:pt x="959" y="184"/>
                    <a:pt x="962" y="184"/>
                  </a:cubicBezTo>
                  <a:lnTo>
                    <a:pt x="1004" y="184"/>
                  </a:lnTo>
                  <a:moveTo>
                    <a:pt x="1004" y="184"/>
                  </a:moveTo>
                  <a:cubicBezTo>
                    <a:pt x="1006" y="184"/>
                    <a:pt x="1008" y="185"/>
                    <a:pt x="1008" y="188"/>
                  </a:cubicBezTo>
                  <a:lnTo>
                    <a:pt x="1008" y="254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59" name="Freeform 58"/>
            <p:cNvSpPr>
              <a:spLocks noChangeArrowheads="1"/>
            </p:cNvSpPr>
            <p:nvPr/>
          </p:nvSpPr>
          <p:spPr bwMode="auto">
            <a:xfrm>
              <a:off x="892" y="-106"/>
              <a:ext cx="182" cy="36"/>
            </a:xfrm>
            <a:custGeom>
              <a:avLst/>
              <a:gdLst>
                <a:gd name="T0" fmla="*/ 0 w 182"/>
                <a:gd name="T1" fmla="*/ 36 h 36"/>
                <a:gd name="T2" fmla="*/ 182 w 182"/>
                <a:gd name="T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2" h="36">
                  <a:moveTo>
                    <a:pt x="0" y="36"/>
                  </a:moveTo>
                  <a:lnTo>
                    <a:pt x="182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60" name="Rectangle 59" descr="6.12 Dilution GHS Installation&#10;'19 Jan 30 - '19 Feb 12"/>
            <p:cNvSpPr>
              <a:spLocks noChangeArrowheads="1"/>
            </p:cNvSpPr>
            <p:nvPr/>
          </p:nvSpPr>
          <p:spPr bwMode="auto">
            <a:xfrm>
              <a:off x="996" y="-138"/>
              <a:ext cx="157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/>
              <a:r>
                <a:rPr lang="en-CA" sz="800" b="1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6.12 Dilution GHS Installation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'19 Jan 30 - '19 Feb 12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61" name="AutoShape 404"/>
            <p:cNvSpPr>
              <a:spLocks noChangeArrowheads="1"/>
            </p:cNvSpPr>
            <p:nvPr/>
          </p:nvSpPr>
          <p:spPr bwMode="auto">
            <a:xfrm>
              <a:off x="-91" y="-254"/>
              <a:ext cx="1260" cy="744"/>
            </a:xfrm>
            <a:custGeom>
              <a:avLst/>
              <a:gdLst>
                <a:gd name="T0" fmla="+- 0 867 -91"/>
                <a:gd name="T1" fmla="*/ T0 w 1260"/>
                <a:gd name="T2" fmla="+- 0 0 -254"/>
                <a:gd name="T3" fmla="*/ 0 h 744"/>
                <a:gd name="T4" fmla="+- 0 867 -91"/>
                <a:gd name="T5" fmla="*/ T4 w 1260"/>
                <a:gd name="T6" fmla="+- 0 -66 -254"/>
                <a:gd name="T7" fmla="*/ -66 h 744"/>
                <a:gd name="T8" fmla="+- 0 867 -91"/>
                <a:gd name="T9" fmla="*/ T8 w 1260"/>
                <a:gd name="T10" fmla="+- 0 -67 -254"/>
                <a:gd name="T11" fmla="*/ -67 h 744"/>
                <a:gd name="T12" fmla="+- 0 871 -91"/>
                <a:gd name="T13" fmla="*/ T12 w 1260"/>
                <a:gd name="T14" fmla="+- 0 -70 -254"/>
                <a:gd name="T15" fmla="*/ -70 h 744"/>
                <a:gd name="T16" fmla="+- 0 913 -91"/>
                <a:gd name="T17" fmla="*/ T16 w 1260"/>
                <a:gd name="T18" fmla="+- 0 -70 -254"/>
                <a:gd name="T19" fmla="*/ -70 h 744"/>
                <a:gd name="T20" fmla="+- 0 913 -91"/>
                <a:gd name="T21" fmla="*/ T20 w 1260"/>
                <a:gd name="T22" fmla="+- 0 -70 -254"/>
                <a:gd name="T23" fmla="*/ -70 h 744"/>
                <a:gd name="T24" fmla="+- 0 917 -91"/>
                <a:gd name="T25" fmla="*/ T24 w 1260"/>
                <a:gd name="T26" fmla="+- 0 -66 -254"/>
                <a:gd name="T27" fmla="*/ -66 h 744"/>
                <a:gd name="T28" fmla="+- 0 917 -91"/>
                <a:gd name="T29" fmla="*/ T28 w 1260"/>
                <a:gd name="T30" fmla="+- 0 0 -254"/>
                <a:gd name="T31" fmla="*/ 0 h 7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</a:cxnLst>
              <a:rect l="0" t="0" r="r" b="b"/>
              <a:pathLst>
                <a:path w="1260" h="744">
                  <a:moveTo>
                    <a:pt x="958" y="254"/>
                  </a:moveTo>
                  <a:lnTo>
                    <a:pt x="958" y="188"/>
                  </a:lnTo>
                  <a:moveTo>
                    <a:pt x="958" y="187"/>
                  </a:moveTo>
                  <a:cubicBezTo>
                    <a:pt x="958" y="185"/>
                    <a:pt x="959" y="184"/>
                    <a:pt x="962" y="184"/>
                  </a:cubicBezTo>
                  <a:lnTo>
                    <a:pt x="1004" y="184"/>
                  </a:lnTo>
                  <a:moveTo>
                    <a:pt x="1004" y="184"/>
                  </a:moveTo>
                  <a:cubicBezTo>
                    <a:pt x="1006" y="184"/>
                    <a:pt x="1008" y="185"/>
                    <a:pt x="1008" y="188"/>
                  </a:cubicBezTo>
                  <a:lnTo>
                    <a:pt x="1008" y="254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62" name="Freeform 61"/>
            <p:cNvSpPr>
              <a:spLocks noChangeArrowheads="1"/>
            </p:cNvSpPr>
            <p:nvPr/>
          </p:nvSpPr>
          <p:spPr bwMode="auto">
            <a:xfrm>
              <a:off x="892" y="-168"/>
              <a:ext cx="130" cy="98"/>
            </a:xfrm>
            <a:custGeom>
              <a:avLst/>
              <a:gdLst>
                <a:gd name="T0" fmla="*/ 0 w 130"/>
                <a:gd name="T1" fmla="*/ 98 h 98"/>
                <a:gd name="T2" fmla="*/ 130 w 130"/>
                <a:gd name="T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0" h="98">
                  <a:moveTo>
                    <a:pt x="0" y="98"/>
                  </a:moveTo>
                  <a:lnTo>
                    <a:pt x="13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63" name="Rectangle 62" descr="6.13 PT Compressor install&#10;'19 Jan 30 - '19 Feb 12"/>
            <p:cNvSpPr>
              <a:spLocks noChangeArrowheads="1"/>
            </p:cNvSpPr>
            <p:nvPr/>
          </p:nvSpPr>
          <p:spPr bwMode="auto">
            <a:xfrm>
              <a:off x="952" y="-200"/>
              <a:ext cx="141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/>
              <a:r>
                <a:rPr lang="en-CA" sz="800" b="1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6.13 PT Compressor install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'19 Jan 30 - '19 Feb 12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64" name="AutoShape 407"/>
            <p:cNvSpPr>
              <a:spLocks noChangeArrowheads="1"/>
            </p:cNvSpPr>
            <p:nvPr/>
          </p:nvSpPr>
          <p:spPr bwMode="auto">
            <a:xfrm>
              <a:off x="-91" y="-254"/>
              <a:ext cx="1260" cy="744"/>
            </a:xfrm>
            <a:custGeom>
              <a:avLst/>
              <a:gdLst>
                <a:gd name="T0" fmla="+- 0 867 -91"/>
                <a:gd name="T1" fmla="*/ T0 w 1260"/>
                <a:gd name="T2" fmla="+- 0 0 -254"/>
                <a:gd name="T3" fmla="*/ 0 h 744"/>
                <a:gd name="T4" fmla="+- 0 867 -91"/>
                <a:gd name="T5" fmla="*/ T4 w 1260"/>
                <a:gd name="T6" fmla="+- 0 -40 -254"/>
                <a:gd name="T7" fmla="*/ -40 h 744"/>
                <a:gd name="T8" fmla="+- 0 867 -91"/>
                <a:gd name="T9" fmla="*/ T8 w 1260"/>
                <a:gd name="T10" fmla="+- 0 -41 -254"/>
                <a:gd name="T11" fmla="*/ -41 h 744"/>
                <a:gd name="T12" fmla="+- 0 871 -91"/>
                <a:gd name="T13" fmla="*/ T12 w 1260"/>
                <a:gd name="T14" fmla="+- 0 -44 -254"/>
                <a:gd name="T15" fmla="*/ -44 h 744"/>
                <a:gd name="T16" fmla="+- 0 888 -91"/>
                <a:gd name="T17" fmla="*/ T16 w 1260"/>
                <a:gd name="T18" fmla="+- 0 -44 -254"/>
                <a:gd name="T19" fmla="*/ -44 h 744"/>
                <a:gd name="T20" fmla="+- 0 888 -91"/>
                <a:gd name="T21" fmla="*/ T20 w 1260"/>
                <a:gd name="T22" fmla="+- 0 -44 -254"/>
                <a:gd name="T23" fmla="*/ -44 h 744"/>
                <a:gd name="T24" fmla="+- 0 892 -91"/>
                <a:gd name="T25" fmla="*/ T24 w 1260"/>
                <a:gd name="T26" fmla="+- 0 -40 -254"/>
                <a:gd name="T27" fmla="*/ -40 h 744"/>
                <a:gd name="T28" fmla="+- 0 892 -91"/>
                <a:gd name="T29" fmla="*/ T28 w 1260"/>
                <a:gd name="T30" fmla="+- 0 0 -254"/>
                <a:gd name="T31" fmla="*/ 0 h 7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</a:cxnLst>
              <a:rect l="0" t="0" r="r" b="b"/>
              <a:pathLst>
                <a:path w="1260" h="744">
                  <a:moveTo>
                    <a:pt x="958" y="254"/>
                  </a:moveTo>
                  <a:lnTo>
                    <a:pt x="958" y="214"/>
                  </a:lnTo>
                  <a:moveTo>
                    <a:pt x="958" y="213"/>
                  </a:moveTo>
                  <a:cubicBezTo>
                    <a:pt x="958" y="211"/>
                    <a:pt x="959" y="210"/>
                    <a:pt x="962" y="210"/>
                  </a:cubicBezTo>
                  <a:lnTo>
                    <a:pt x="979" y="210"/>
                  </a:lnTo>
                  <a:moveTo>
                    <a:pt x="979" y="210"/>
                  </a:moveTo>
                  <a:cubicBezTo>
                    <a:pt x="981" y="210"/>
                    <a:pt x="983" y="211"/>
                    <a:pt x="983" y="214"/>
                  </a:cubicBezTo>
                  <a:lnTo>
                    <a:pt x="983" y="254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65" name="Freeform 64"/>
            <p:cNvSpPr>
              <a:spLocks noChangeArrowheads="1"/>
            </p:cNvSpPr>
            <p:nvPr/>
          </p:nvSpPr>
          <p:spPr bwMode="auto">
            <a:xfrm>
              <a:off x="879" y="-163"/>
              <a:ext cx="0" cy="119"/>
            </a:xfrm>
            <a:custGeom>
              <a:avLst/>
              <a:gdLst>
                <a:gd name="T0" fmla="*/ 119 h 119"/>
                <a:gd name="T1" fmla="*/ 0 h 1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19">
                  <a:moveTo>
                    <a:pt x="0" y="119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66" name="Rectangle 65" descr="6.22 DAQ computer install&#10;'19 Jan 30 - '19 Feb 05"/>
            <p:cNvSpPr>
              <a:spLocks noChangeArrowheads="1"/>
            </p:cNvSpPr>
            <p:nvPr/>
          </p:nvSpPr>
          <p:spPr bwMode="auto">
            <a:xfrm>
              <a:off x="809" y="-195"/>
              <a:ext cx="140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/>
              <a:r>
                <a:rPr lang="en-CA" sz="800" b="1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6.22 DAQ computer install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'19 Jan 30 - '19 Feb 05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67" name="Freeform 66"/>
            <p:cNvSpPr>
              <a:spLocks noChangeArrowheads="1"/>
            </p:cNvSpPr>
            <p:nvPr/>
          </p:nvSpPr>
          <p:spPr bwMode="auto">
            <a:xfrm>
              <a:off x="468" y="303"/>
              <a:ext cx="0" cy="128"/>
            </a:xfrm>
            <a:custGeom>
              <a:avLst/>
              <a:gdLst>
                <a:gd name="T0" fmla="*/ 0 h 128"/>
                <a:gd name="T1" fmla="*/ 128 h 12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28">
                  <a:moveTo>
                    <a:pt x="0" y="0"/>
                  </a:moveTo>
                  <a:lnTo>
                    <a:pt x="0" y="128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68" name="Rectangle 67" descr="SNOLAB Approval - Phase 2A Installation&#10;'18 Oct 10"/>
            <p:cNvSpPr>
              <a:spLocks noChangeArrowheads="1"/>
            </p:cNvSpPr>
            <p:nvPr/>
          </p:nvSpPr>
          <p:spPr bwMode="auto">
            <a:xfrm>
              <a:off x="398" y="431"/>
              <a:ext cx="140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/>
              <a:r>
                <a:rPr lang="en-CA" sz="1000" b="1" u="sng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SNOLAB Approval - Phase 2A Installation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1000" b="1" u="sng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Oct 10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69" name="Freeform 68"/>
            <p:cNvSpPr>
              <a:spLocks noChangeArrowheads="1"/>
            </p:cNvSpPr>
            <p:nvPr/>
          </p:nvSpPr>
          <p:spPr bwMode="auto">
            <a:xfrm>
              <a:off x="411" y="-140"/>
              <a:ext cx="0" cy="134"/>
            </a:xfrm>
            <a:custGeom>
              <a:avLst/>
              <a:gdLst>
                <a:gd name="T0" fmla="*/ 134 h 134"/>
                <a:gd name="T1" fmla="*/ 0 h 13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34">
                  <a:moveTo>
                    <a:pt x="0" y="13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70" name="Rectangle 69" descr="Clean Room at SNOLAB&#10;'18 Sep 24"/>
            <p:cNvSpPr>
              <a:spLocks noChangeArrowheads="1"/>
            </p:cNvSpPr>
            <p:nvPr/>
          </p:nvSpPr>
          <p:spPr bwMode="auto">
            <a:xfrm>
              <a:off x="337" y="-180"/>
              <a:ext cx="149" cy="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/>
              <a:r>
                <a:rPr lang="en-CA" sz="1000">
                  <a:solidFill>
                    <a:srgbClr val="000000"/>
                  </a:solidFill>
                  <a:effectLst/>
                  <a:latin typeface="Segoe UI"/>
                  <a:ea typeface="Times New Roman"/>
                </a:rPr>
                <a:t>Clean Room at SNOLAB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1000">
                  <a:solidFill>
                    <a:srgbClr val="000000"/>
                  </a:solidFill>
                  <a:effectLst/>
                  <a:latin typeface="Segoe UI"/>
                  <a:ea typeface="Times New Roman"/>
                </a:rPr>
                <a:t>'18 Sep 24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71" name="Freeform 70"/>
            <p:cNvSpPr>
              <a:spLocks noChangeArrowheads="1"/>
            </p:cNvSpPr>
            <p:nvPr/>
          </p:nvSpPr>
          <p:spPr bwMode="auto">
            <a:xfrm>
              <a:off x="528" y="-103"/>
              <a:ext cx="0" cy="97"/>
            </a:xfrm>
            <a:custGeom>
              <a:avLst/>
              <a:gdLst>
                <a:gd name="T0" fmla="*/ 97 h 97"/>
                <a:gd name="T1" fmla="*/ 0 h 9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97">
                  <a:moveTo>
                    <a:pt x="0" y="97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72" name="Rectangle 71" descr="Clean Room Final Inspection&#10;'18 Oct 26"/>
            <p:cNvSpPr>
              <a:spLocks noChangeArrowheads="1"/>
            </p:cNvSpPr>
            <p:nvPr/>
          </p:nvSpPr>
          <p:spPr bwMode="auto">
            <a:xfrm>
              <a:off x="473" y="-157"/>
              <a:ext cx="110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/>
              <a:r>
                <a:rPr lang="en-CA" sz="10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Clean Room Final Inspection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Oct 26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73" name="Freeform 72"/>
            <p:cNvSpPr>
              <a:spLocks noChangeArrowheads="1"/>
            </p:cNvSpPr>
            <p:nvPr/>
          </p:nvSpPr>
          <p:spPr bwMode="auto">
            <a:xfrm>
              <a:off x="653" y="-114"/>
              <a:ext cx="0" cy="108"/>
            </a:xfrm>
            <a:custGeom>
              <a:avLst/>
              <a:gdLst>
                <a:gd name="T0" fmla="*/ 108 h 108"/>
                <a:gd name="T1" fmla="*/ 0 h 10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08">
                  <a:moveTo>
                    <a:pt x="0" y="108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74" name="Rectangle 73" descr="Cryostat &amp; Equip. at SNOLAB&#10;'18 Nov 30"/>
            <p:cNvSpPr>
              <a:spLocks noChangeArrowheads="1"/>
            </p:cNvSpPr>
            <p:nvPr/>
          </p:nvSpPr>
          <p:spPr bwMode="auto">
            <a:xfrm>
              <a:off x="586" y="-172"/>
              <a:ext cx="13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/>
              <a:r>
                <a:rPr lang="en-CA" sz="1000" b="1">
                  <a:solidFill>
                    <a:srgbClr val="C55A11"/>
                  </a:solidFill>
                  <a:effectLst/>
                  <a:latin typeface="Segoe UI"/>
                  <a:ea typeface="Times New Roman"/>
                </a:rPr>
                <a:t>Cryostat &amp; Equip. at SNOLAB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1000" b="1">
                  <a:solidFill>
                    <a:srgbClr val="C55A11"/>
                  </a:solidFill>
                  <a:effectLst/>
                  <a:latin typeface="Segoe UI"/>
                  <a:ea typeface="Times New Roman"/>
                </a:rPr>
                <a:t>'18 Nov 30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75" name="Freeform 74"/>
            <p:cNvSpPr>
              <a:spLocks noChangeArrowheads="1"/>
            </p:cNvSpPr>
            <p:nvPr/>
          </p:nvSpPr>
          <p:spPr bwMode="auto">
            <a:xfrm>
              <a:off x="817" y="303"/>
              <a:ext cx="0" cy="43"/>
            </a:xfrm>
            <a:custGeom>
              <a:avLst/>
              <a:gdLst>
                <a:gd name="T0" fmla="*/ 0 h 43"/>
                <a:gd name="T1" fmla="*/ 43 h 4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3">
                  <a:moveTo>
                    <a:pt x="0" y="0"/>
                  </a:moveTo>
                  <a:lnTo>
                    <a:pt x="0" y="43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76" name="Rectangle 75" descr="Installation Review - Phase 2B Infrastructure&#10;'19 Jan 15"/>
            <p:cNvSpPr>
              <a:spLocks noChangeArrowheads="1"/>
            </p:cNvSpPr>
            <p:nvPr/>
          </p:nvSpPr>
          <p:spPr bwMode="auto">
            <a:xfrm>
              <a:off x="745" y="346"/>
              <a:ext cx="144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/>
              <a:r>
                <a:rPr lang="en-CA" sz="10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Installation Review - Phase 2B Infrastructure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'19 Jan 15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77" name="Freeform 76"/>
            <p:cNvSpPr>
              <a:spLocks noChangeArrowheads="1"/>
            </p:cNvSpPr>
            <p:nvPr/>
          </p:nvSpPr>
          <p:spPr bwMode="auto">
            <a:xfrm>
              <a:off x="867" y="303"/>
              <a:ext cx="0" cy="124"/>
            </a:xfrm>
            <a:custGeom>
              <a:avLst/>
              <a:gdLst>
                <a:gd name="T0" fmla="*/ 0 h 124"/>
                <a:gd name="T1" fmla="*/ 124 h 12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24">
                  <a:moveTo>
                    <a:pt x="0" y="0"/>
                  </a:moveTo>
                  <a:lnTo>
                    <a:pt x="0" y="124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78" name="Rectangle 77" descr="SNOLAB Approval - Phase 2B Installation&#10;'19 Jan 29"/>
            <p:cNvSpPr>
              <a:spLocks noChangeArrowheads="1"/>
            </p:cNvSpPr>
            <p:nvPr/>
          </p:nvSpPr>
          <p:spPr bwMode="auto">
            <a:xfrm>
              <a:off x="798" y="427"/>
              <a:ext cx="139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/>
              <a:r>
                <a:rPr lang="en-CA" sz="1000" b="1" u="sng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SNOLAB Approval - Phase 2B Installation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1000" b="1" u="sng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'19 Jan 29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79" name="Freeform 78"/>
            <p:cNvSpPr>
              <a:spLocks noChangeArrowheads="1"/>
            </p:cNvSpPr>
            <p:nvPr/>
          </p:nvSpPr>
          <p:spPr bwMode="auto">
            <a:xfrm>
              <a:off x="1017" y="303"/>
              <a:ext cx="0" cy="25"/>
            </a:xfrm>
            <a:custGeom>
              <a:avLst/>
              <a:gdLst>
                <a:gd name="T0" fmla="*/ 0 h 25"/>
                <a:gd name="T1" fmla="*/ 25 h 2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5">
                  <a:moveTo>
                    <a:pt x="0" y="0"/>
                  </a:moveTo>
                  <a:lnTo>
                    <a:pt x="0" y="25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80" name="Rectangle 79" descr="Operation Readiness Review&#10;'19 Mar 12"/>
            <p:cNvSpPr>
              <a:spLocks noChangeArrowheads="1"/>
            </p:cNvSpPr>
            <p:nvPr/>
          </p:nvSpPr>
          <p:spPr bwMode="auto">
            <a:xfrm>
              <a:off x="952" y="328"/>
              <a:ext cx="130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/>
              <a:r>
                <a:rPr lang="en-CA" sz="10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Operation Readiness Review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'19 Mar 12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81" name="Freeform 80"/>
            <p:cNvSpPr>
              <a:spLocks noChangeArrowheads="1"/>
            </p:cNvSpPr>
            <p:nvPr/>
          </p:nvSpPr>
          <p:spPr bwMode="auto">
            <a:xfrm>
              <a:off x="1067" y="303"/>
              <a:ext cx="0" cy="118"/>
            </a:xfrm>
            <a:custGeom>
              <a:avLst/>
              <a:gdLst>
                <a:gd name="T0" fmla="*/ 0 h 118"/>
                <a:gd name="T1" fmla="*/ 118 h 11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18">
                  <a:moveTo>
                    <a:pt x="0" y="0"/>
                  </a:moveTo>
                  <a:lnTo>
                    <a:pt x="0" y="118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82" name="Rectangle 81" descr="SNOLAB Approval Operations&#10;'19 Mar 26"/>
            <p:cNvSpPr>
              <a:spLocks noChangeArrowheads="1"/>
            </p:cNvSpPr>
            <p:nvPr/>
          </p:nvSpPr>
          <p:spPr bwMode="auto">
            <a:xfrm>
              <a:off x="1006" y="421"/>
              <a:ext cx="122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/>
              <a:r>
                <a:rPr lang="en-CA" sz="1000" b="1" u="sng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SNOLAB Approval Operations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1000" b="1" u="sng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'19 Mar 26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83" name="Freeform 82"/>
            <p:cNvSpPr>
              <a:spLocks noChangeArrowheads="1"/>
            </p:cNvSpPr>
            <p:nvPr/>
          </p:nvSpPr>
          <p:spPr bwMode="auto">
            <a:xfrm>
              <a:off x="243" y="-101"/>
              <a:ext cx="0" cy="95"/>
            </a:xfrm>
            <a:custGeom>
              <a:avLst/>
              <a:gdLst>
                <a:gd name="T0" fmla="*/ 95 h 95"/>
                <a:gd name="T1" fmla="*/ 0 h 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95">
                  <a:moveTo>
                    <a:pt x="0" y="95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84" name="Rectangle 83" descr="PE Shield at SNOLAB&#10;'18 Aug 08"/>
            <p:cNvSpPr>
              <a:spLocks noChangeArrowheads="1"/>
            </p:cNvSpPr>
            <p:nvPr/>
          </p:nvSpPr>
          <p:spPr bwMode="auto">
            <a:xfrm>
              <a:off x="178" y="-137"/>
              <a:ext cx="131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/>
              <a:r>
                <a:rPr lang="en-CA" sz="10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PE Shield at SNOLAB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Aug 08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85" name="Freeform 84"/>
            <p:cNvSpPr>
              <a:spLocks noChangeArrowheads="1"/>
            </p:cNvSpPr>
            <p:nvPr/>
          </p:nvSpPr>
          <p:spPr bwMode="auto">
            <a:xfrm>
              <a:off x="589" y="-31"/>
              <a:ext cx="0" cy="25"/>
            </a:xfrm>
            <a:custGeom>
              <a:avLst/>
              <a:gdLst>
                <a:gd name="T0" fmla="*/ 25 h 25"/>
                <a:gd name="T1" fmla="*/ 0 h 2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5">
                  <a:moveTo>
                    <a:pt x="0" y="25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86" name="Rectangle 85" descr="Lead Shield at SNOLAB&#10;'18 Nov 12"/>
            <p:cNvSpPr>
              <a:spLocks noChangeArrowheads="1"/>
            </p:cNvSpPr>
            <p:nvPr/>
          </p:nvSpPr>
          <p:spPr bwMode="auto">
            <a:xfrm>
              <a:off x="517" y="-67"/>
              <a:ext cx="145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/>
              <a:r>
                <a:rPr lang="en-CA" sz="10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Lead Shield at SNOLAB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Nov 12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87" name="Freeform 86"/>
            <p:cNvSpPr>
              <a:spLocks noChangeArrowheads="1"/>
            </p:cNvSpPr>
            <p:nvPr/>
          </p:nvSpPr>
          <p:spPr bwMode="auto">
            <a:xfrm>
              <a:off x="393" y="-60"/>
              <a:ext cx="0" cy="54"/>
            </a:xfrm>
            <a:custGeom>
              <a:avLst/>
              <a:gdLst>
                <a:gd name="T0" fmla="*/ 54 h 54"/>
                <a:gd name="T1" fmla="*/ 0 h 5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4">
                  <a:moveTo>
                    <a:pt x="0" y="5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88" name="Rectangle 87" descr="Magnetic Shield at SNOLAB&#10;'18 Sep 18"/>
            <p:cNvSpPr>
              <a:spLocks noChangeArrowheads="1"/>
            </p:cNvSpPr>
            <p:nvPr/>
          </p:nvSpPr>
          <p:spPr bwMode="auto">
            <a:xfrm>
              <a:off x="334" y="-114"/>
              <a:ext cx="118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/>
              <a:r>
                <a:rPr lang="en-CA" sz="10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Magnetic Shield at SNOLAB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Sep 18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89" name="Freeform 88"/>
            <p:cNvSpPr>
              <a:spLocks noChangeArrowheads="1"/>
            </p:cNvSpPr>
            <p:nvPr/>
          </p:nvSpPr>
          <p:spPr bwMode="auto">
            <a:xfrm>
              <a:off x="471" y="303"/>
              <a:ext cx="0" cy="42"/>
            </a:xfrm>
            <a:custGeom>
              <a:avLst/>
              <a:gdLst>
                <a:gd name="T0" fmla="*/ 0 h 42"/>
                <a:gd name="T1" fmla="*/ 42 h 4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2">
                  <a:moveTo>
                    <a:pt x="0" y="0"/>
                  </a:moveTo>
                  <a:lnTo>
                    <a:pt x="0" y="42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90" name="Rectangle 89" descr="Tank Fill Complete&#10;'18 Oct 10"/>
            <p:cNvSpPr>
              <a:spLocks noChangeArrowheads="1"/>
            </p:cNvSpPr>
            <p:nvPr/>
          </p:nvSpPr>
          <p:spPr bwMode="auto">
            <a:xfrm>
              <a:off x="419" y="345"/>
              <a:ext cx="105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/>
              <a:r>
                <a:rPr lang="en-CA" sz="9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Tank Fill Complete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9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Oct 10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sp>
          <p:nvSpPr>
            <p:cNvPr id="91" name="Freeform 90"/>
            <p:cNvSpPr>
              <a:spLocks noChangeArrowheads="1"/>
            </p:cNvSpPr>
            <p:nvPr/>
          </p:nvSpPr>
          <p:spPr bwMode="auto">
            <a:xfrm>
              <a:off x="728" y="303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it-IT"/>
            </a:p>
          </p:txBody>
        </p:sp>
        <p:sp>
          <p:nvSpPr>
            <p:cNvPr id="92" name="Rectangle 91" descr="Suspension System at SNOLAB&#10;'18 Dec 21"/>
            <p:cNvSpPr>
              <a:spLocks noChangeArrowheads="1"/>
            </p:cNvSpPr>
            <p:nvPr/>
          </p:nvSpPr>
          <p:spPr bwMode="auto">
            <a:xfrm>
              <a:off x="660" y="323"/>
              <a:ext cx="136" cy="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ctr"/>
              <a:r>
                <a:rPr lang="en-CA" sz="10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Suspension System at SNOLAB</a:t>
              </a:r>
              <a:r>
                <a:rPr lang="en-CA" sz="1200">
                  <a:effectLst/>
                  <a:latin typeface="Times New Roman"/>
                  <a:ea typeface="Times New Roman"/>
                </a:rPr>
                <a:t/>
              </a:r>
              <a:br>
                <a:rPr lang="en-CA" sz="1200">
                  <a:effectLst/>
                  <a:latin typeface="Times New Roman"/>
                  <a:ea typeface="Times New Roman"/>
                </a:rPr>
              </a:br>
              <a:r>
                <a:rPr lang="en-CA" sz="800">
                  <a:solidFill>
                    <a:srgbClr val="444444"/>
                  </a:solidFill>
                  <a:effectLst/>
                  <a:latin typeface="Segoe UI"/>
                  <a:ea typeface="Times New Roman"/>
                </a:rPr>
                <a:t>'18 Dec 21</a:t>
              </a:r>
              <a:endParaRPr lang="it-IT" sz="1200">
                <a:effectLst/>
                <a:latin typeface="Times New Roman"/>
                <a:ea typeface="Times New Roman"/>
              </a:endParaRPr>
            </a:p>
          </p:txBody>
        </p:sp>
        <p:grpSp>
          <p:nvGrpSpPr>
            <p:cNvPr id="93" name="Group 92"/>
            <p:cNvGrpSpPr>
              <a:grpSpLocks/>
            </p:cNvGrpSpPr>
            <p:nvPr/>
          </p:nvGrpSpPr>
          <p:grpSpPr bwMode="auto">
            <a:xfrm>
              <a:off x="719" y="290"/>
              <a:ext cx="18" cy="18"/>
              <a:chOff x="0" y="0"/>
              <a:chExt cx="100" cy="100"/>
            </a:xfrm>
          </p:grpSpPr>
          <p:sp>
            <p:nvSpPr>
              <p:cNvPr id="130" name="Freeform 1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  <p:sp>
            <p:nvSpPr>
              <p:cNvPr id="131" name="Freeform 130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</p:grpSp>
        <p:grpSp>
          <p:nvGrpSpPr>
            <p:cNvPr id="94" name="Group 93"/>
            <p:cNvGrpSpPr>
              <a:grpSpLocks/>
            </p:cNvGrpSpPr>
            <p:nvPr/>
          </p:nvGrpSpPr>
          <p:grpSpPr bwMode="auto">
            <a:xfrm>
              <a:off x="462" y="290"/>
              <a:ext cx="18" cy="18"/>
              <a:chOff x="0" y="0"/>
              <a:chExt cx="100" cy="100"/>
            </a:xfrm>
          </p:grpSpPr>
          <p:sp>
            <p:nvSpPr>
              <p:cNvPr id="128" name="Freeform 12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  <p:sp>
            <p:nvSpPr>
              <p:cNvPr id="129" name="Freeform 128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</p:grpSp>
        <p:grpSp>
          <p:nvGrpSpPr>
            <p:cNvPr id="95" name="Group 94"/>
            <p:cNvGrpSpPr>
              <a:grpSpLocks/>
            </p:cNvGrpSpPr>
            <p:nvPr/>
          </p:nvGrpSpPr>
          <p:grpSpPr bwMode="auto">
            <a:xfrm>
              <a:off x="384" y="-10"/>
              <a:ext cx="18" cy="18"/>
              <a:chOff x="0" y="0"/>
              <a:chExt cx="100" cy="100"/>
            </a:xfrm>
          </p:grpSpPr>
          <p:sp>
            <p:nvSpPr>
              <p:cNvPr id="126" name="Freeform 12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  <p:sp>
            <p:nvSpPr>
              <p:cNvPr id="127" name="Freeform 126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</p:grpSp>
        <p:grpSp>
          <p:nvGrpSpPr>
            <p:cNvPr id="96" name="Group 95"/>
            <p:cNvGrpSpPr>
              <a:grpSpLocks/>
            </p:cNvGrpSpPr>
            <p:nvPr/>
          </p:nvGrpSpPr>
          <p:grpSpPr bwMode="auto">
            <a:xfrm>
              <a:off x="580" y="-10"/>
              <a:ext cx="18" cy="18"/>
              <a:chOff x="0" y="0"/>
              <a:chExt cx="100" cy="100"/>
            </a:xfrm>
          </p:grpSpPr>
          <p:sp>
            <p:nvSpPr>
              <p:cNvPr id="124" name="Freeform 12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  <p:sp>
            <p:nvSpPr>
              <p:cNvPr id="125" name="Freeform 124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</p:grpSp>
        <p:grpSp>
          <p:nvGrpSpPr>
            <p:cNvPr id="97" name="Group 96"/>
            <p:cNvGrpSpPr>
              <a:grpSpLocks/>
            </p:cNvGrpSpPr>
            <p:nvPr/>
          </p:nvGrpSpPr>
          <p:grpSpPr bwMode="auto">
            <a:xfrm>
              <a:off x="234" y="-10"/>
              <a:ext cx="18" cy="18"/>
              <a:chOff x="0" y="0"/>
              <a:chExt cx="100" cy="100"/>
            </a:xfrm>
          </p:grpSpPr>
          <p:sp>
            <p:nvSpPr>
              <p:cNvPr id="122" name="Freeform 1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  <p:sp>
            <p:nvSpPr>
              <p:cNvPr id="123" name="Freeform 12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</p:grpSp>
        <p:grpSp>
          <p:nvGrpSpPr>
            <p:cNvPr id="98" name="Group 97"/>
            <p:cNvGrpSpPr>
              <a:grpSpLocks/>
            </p:cNvGrpSpPr>
            <p:nvPr/>
          </p:nvGrpSpPr>
          <p:grpSpPr bwMode="auto">
            <a:xfrm>
              <a:off x="1058" y="290"/>
              <a:ext cx="18" cy="18"/>
              <a:chOff x="0" y="0"/>
              <a:chExt cx="100" cy="100"/>
            </a:xfrm>
          </p:grpSpPr>
          <p:sp>
            <p:nvSpPr>
              <p:cNvPr id="120" name="Freeform 11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  <p:sp>
            <p:nvSpPr>
              <p:cNvPr id="121" name="Freeform 120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FF0000"/>
              </a:solidFill>
              <a:ln w="1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</p:grpSp>
        <p:grpSp>
          <p:nvGrpSpPr>
            <p:cNvPr id="99" name="Group 98"/>
            <p:cNvGrpSpPr>
              <a:grpSpLocks/>
            </p:cNvGrpSpPr>
            <p:nvPr/>
          </p:nvGrpSpPr>
          <p:grpSpPr bwMode="auto">
            <a:xfrm>
              <a:off x="1008" y="290"/>
              <a:ext cx="18" cy="18"/>
              <a:chOff x="0" y="0"/>
              <a:chExt cx="100" cy="100"/>
            </a:xfrm>
          </p:grpSpPr>
          <p:sp>
            <p:nvSpPr>
              <p:cNvPr id="118" name="Freeform 11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  <p:sp>
            <p:nvSpPr>
              <p:cNvPr id="119" name="Freeform 118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00B050"/>
              </a:solidFill>
              <a:ln w="1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</p:grpSp>
        <p:grpSp>
          <p:nvGrpSpPr>
            <p:cNvPr id="100" name="Group 99"/>
            <p:cNvGrpSpPr>
              <a:grpSpLocks/>
            </p:cNvGrpSpPr>
            <p:nvPr/>
          </p:nvGrpSpPr>
          <p:grpSpPr bwMode="auto">
            <a:xfrm>
              <a:off x="858" y="290"/>
              <a:ext cx="18" cy="18"/>
              <a:chOff x="0" y="0"/>
              <a:chExt cx="100" cy="100"/>
            </a:xfrm>
          </p:grpSpPr>
          <p:sp>
            <p:nvSpPr>
              <p:cNvPr id="116" name="Freeform 11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  <p:sp>
            <p:nvSpPr>
              <p:cNvPr id="117" name="Freeform 116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FF0000"/>
              </a:solidFill>
              <a:ln w="1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</p:grpSp>
        <p:grpSp>
          <p:nvGrpSpPr>
            <p:cNvPr id="101" name="Group 100"/>
            <p:cNvGrpSpPr>
              <a:grpSpLocks/>
            </p:cNvGrpSpPr>
            <p:nvPr/>
          </p:nvGrpSpPr>
          <p:grpSpPr bwMode="auto">
            <a:xfrm>
              <a:off x="808" y="290"/>
              <a:ext cx="18" cy="18"/>
              <a:chOff x="0" y="0"/>
              <a:chExt cx="100" cy="100"/>
            </a:xfrm>
          </p:grpSpPr>
          <p:sp>
            <p:nvSpPr>
              <p:cNvPr id="114" name="Freeform 1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  <p:sp>
            <p:nvSpPr>
              <p:cNvPr id="115" name="Freeform 114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00B050"/>
              </a:solidFill>
              <a:ln w="1">
                <a:solidFill>
                  <a:srgbClr val="00B05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</p:grpSp>
        <p:grpSp>
          <p:nvGrpSpPr>
            <p:cNvPr id="102" name="Group 101"/>
            <p:cNvGrpSpPr>
              <a:grpSpLocks/>
            </p:cNvGrpSpPr>
            <p:nvPr/>
          </p:nvGrpSpPr>
          <p:grpSpPr bwMode="auto">
            <a:xfrm>
              <a:off x="644" y="-10"/>
              <a:ext cx="18" cy="18"/>
              <a:chOff x="0" y="0"/>
              <a:chExt cx="100" cy="100"/>
            </a:xfrm>
          </p:grpSpPr>
          <p:sp>
            <p:nvSpPr>
              <p:cNvPr id="112" name="Freeform 1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  <p:sp>
            <p:nvSpPr>
              <p:cNvPr id="113" name="Freeform 11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</p:grpSp>
        <p:grpSp>
          <p:nvGrpSpPr>
            <p:cNvPr id="103" name="Group 102"/>
            <p:cNvGrpSpPr>
              <a:grpSpLocks/>
            </p:cNvGrpSpPr>
            <p:nvPr/>
          </p:nvGrpSpPr>
          <p:grpSpPr bwMode="auto">
            <a:xfrm>
              <a:off x="519" y="-10"/>
              <a:ext cx="18" cy="18"/>
              <a:chOff x="0" y="0"/>
              <a:chExt cx="100" cy="100"/>
            </a:xfrm>
          </p:grpSpPr>
          <p:sp>
            <p:nvSpPr>
              <p:cNvPr id="110" name="Freeform 10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  <p:sp>
            <p:nvSpPr>
              <p:cNvPr id="111" name="Freeform 110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</p:grpSp>
        <p:grpSp>
          <p:nvGrpSpPr>
            <p:cNvPr id="104" name="Group 103"/>
            <p:cNvGrpSpPr>
              <a:grpSpLocks/>
            </p:cNvGrpSpPr>
            <p:nvPr/>
          </p:nvGrpSpPr>
          <p:grpSpPr bwMode="auto">
            <a:xfrm>
              <a:off x="402" y="-10"/>
              <a:ext cx="18" cy="18"/>
              <a:chOff x="0" y="0"/>
              <a:chExt cx="100" cy="100"/>
            </a:xfrm>
          </p:grpSpPr>
          <p:sp>
            <p:nvSpPr>
              <p:cNvPr id="108" name="Freeform 10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  <p:sp>
            <p:nvSpPr>
              <p:cNvPr id="109" name="Freeform 108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</p:grpSp>
        <p:grpSp>
          <p:nvGrpSpPr>
            <p:cNvPr id="105" name="Group 104"/>
            <p:cNvGrpSpPr>
              <a:grpSpLocks/>
            </p:cNvGrpSpPr>
            <p:nvPr/>
          </p:nvGrpSpPr>
          <p:grpSpPr bwMode="auto">
            <a:xfrm>
              <a:off x="459" y="290"/>
              <a:ext cx="18" cy="18"/>
              <a:chOff x="0" y="0"/>
              <a:chExt cx="100" cy="100"/>
            </a:xfrm>
          </p:grpSpPr>
          <p:sp>
            <p:nvSpPr>
              <p:cNvPr id="106" name="Freeform 10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  <p:sp>
            <p:nvSpPr>
              <p:cNvPr id="107" name="Freeform 106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FF0000"/>
              </a:solidFill>
              <a:ln w="1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t-IT"/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4139952" y="3655077"/>
            <a:ext cx="378705" cy="237626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3898050" y="3927207"/>
            <a:ext cx="271456" cy="237626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5680709" y="4188759"/>
            <a:ext cx="760140" cy="237626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/>
          <p:cNvSpPr/>
          <p:nvPr/>
        </p:nvSpPr>
        <p:spPr>
          <a:xfrm>
            <a:off x="5680708" y="4444388"/>
            <a:ext cx="760140" cy="237626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4839778" y="2598983"/>
            <a:ext cx="731708" cy="237626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48264" y="2599408"/>
            <a:ext cx="1452552" cy="237626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Cryostat </a:t>
            </a:r>
            <a:r>
              <a:rPr lang="en-US" dirty="0" err="1">
                <a:solidFill>
                  <a:schemeClr val="tx1"/>
                </a:solidFill>
              </a:rPr>
              <a:t>inst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8264" y="4721690"/>
            <a:ext cx="774942" cy="237626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3642016" y="4993592"/>
            <a:ext cx="436636" cy="193343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4014571" y="3389775"/>
            <a:ext cx="773453" cy="237626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4190542" y="2863163"/>
            <a:ext cx="768922" cy="237626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53806CCD-2768-4C48-A2AC-2E2FA0F4D8F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8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182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CUTE tasks till Operation with </a:t>
            </a:r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</a:rPr>
              <a:t>SuperCDMS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detectors (1)</a:t>
            </a:r>
            <a:endParaRPr lang="it-IT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5852910"/>
              </p:ext>
            </p:extLst>
          </p:nvPr>
        </p:nvGraphicFramePr>
        <p:xfrm>
          <a:off x="446856" y="1052736"/>
          <a:ext cx="8229600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29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466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</a:t>
                      </a:r>
                      <a:r>
                        <a:rPr lang="en-US" baseline="0" dirty="0"/>
                        <a:t> required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i="0" dirty="0"/>
                        <a:t>Suspension</a:t>
                      </a:r>
                      <a:r>
                        <a:rPr lang="en-US" b="1" i="0" baseline="0" dirty="0"/>
                        <a:t> system test @ Queen’s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(first test, calibration of sensors,</a:t>
                      </a:r>
                      <a:r>
                        <a:rPr lang="en-US" i="1" baseline="0" dirty="0"/>
                        <a:t> installation procedure development, operation procedure development </a:t>
                      </a:r>
                      <a:r>
                        <a:rPr lang="en-US" i="1" dirty="0"/>
                        <a:t>)</a:t>
                      </a:r>
                      <a:endParaRPr lang="it-IT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Oct 2018</a:t>
                      </a:r>
                      <a:endParaRPr lang="it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Cryostat pieces cleaning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Oct 2018</a:t>
                      </a:r>
                      <a:endParaRPr lang="it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Cryostat pieces shipped</a:t>
                      </a:r>
                      <a:r>
                        <a:rPr lang="en-US" b="1" baseline="0" dirty="0"/>
                        <a:t> to SNOLAB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till</a:t>
                      </a:r>
                      <a:r>
                        <a:rPr lang="en-US" b="1" baseline="0" dirty="0"/>
                        <a:t> </a:t>
                      </a:r>
                      <a:r>
                        <a:rPr lang="en-US" b="1" dirty="0"/>
                        <a:t>Dec 2018</a:t>
                      </a:r>
                      <a:endParaRPr lang="it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Calibration system</a:t>
                      </a:r>
                      <a:r>
                        <a:rPr lang="en-US" b="1" baseline="0" dirty="0"/>
                        <a:t> production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till Nov 2018</a:t>
                      </a:r>
                      <a:endParaRPr lang="it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Preparation for Installation Review </a:t>
                      </a:r>
                      <a:r>
                        <a:rPr lang="en-US" b="1" dirty="0" err="1"/>
                        <a:t>ph</a:t>
                      </a:r>
                      <a:r>
                        <a:rPr lang="en-US" b="1" dirty="0"/>
                        <a:t> 2B</a:t>
                      </a:r>
                    </a:p>
                    <a:p>
                      <a:pPr algn="l"/>
                      <a:r>
                        <a:rPr lang="en-US" b="0" i="1" dirty="0"/>
                        <a:t>(cryostat, suspension system, calibration system, DAQ + electronics)</a:t>
                      </a:r>
                      <a:endParaRPr lang="it-IT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till Jan 2019</a:t>
                      </a:r>
                      <a:endParaRPr lang="it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Preparation for Operational Readiness Review</a:t>
                      </a:r>
                      <a:endParaRPr lang="it-IT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till March 2019</a:t>
                      </a:r>
                      <a:endParaRPr lang="it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Cleanroom operation test</a:t>
                      </a:r>
                    </a:p>
                    <a:p>
                      <a:pPr algn="l"/>
                      <a:r>
                        <a:rPr lang="en-US" b="0" i="1" dirty="0"/>
                        <a:t>(air quality test, operational test, working procedure improvement)</a:t>
                      </a:r>
                      <a:endParaRPr lang="it-IT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till June 2019</a:t>
                      </a:r>
                      <a:endParaRPr lang="it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Radio-assay of materials used for CUTE facility production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during 2018-2019</a:t>
                      </a:r>
                      <a:endParaRPr lang="it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Completion of CUTE background model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till June 2019</a:t>
                      </a:r>
                      <a:endParaRPr lang="it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0888" y="6356350"/>
            <a:ext cx="2133600" cy="365125"/>
          </a:xfrm>
        </p:spPr>
        <p:txBody>
          <a:bodyPr/>
          <a:lstStyle/>
          <a:p>
            <a:fld id="{53806CCD-2768-4C48-A2AC-2E2FA0F4D8F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057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6448621"/>
              </p:ext>
            </p:extLst>
          </p:nvPr>
        </p:nvGraphicFramePr>
        <p:xfrm>
          <a:off x="467544" y="1564352"/>
          <a:ext cx="8229600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49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</a:t>
                      </a:r>
                      <a:r>
                        <a:rPr lang="en-US" baseline="0" dirty="0"/>
                        <a:t> required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Calibration system</a:t>
                      </a:r>
                      <a:r>
                        <a:rPr lang="en-US" b="1" baseline="0" dirty="0"/>
                        <a:t> production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till Nov 2018</a:t>
                      </a:r>
                      <a:endParaRPr lang="it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30000" dirty="0"/>
                        <a:t>133</a:t>
                      </a:r>
                      <a:r>
                        <a:rPr lang="en-US" b="1" dirty="0"/>
                        <a:t>Ba gamma source encapsulation</a:t>
                      </a:r>
                    </a:p>
                    <a:p>
                      <a:r>
                        <a:rPr lang="en-US" i="1" dirty="0"/>
                        <a:t>(encapsulation</a:t>
                      </a:r>
                      <a:r>
                        <a:rPr lang="en-US" i="1" baseline="0" dirty="0"/>
                        <a:t> and assay</a:t>
                      </a:r>
                      <a:r>
                        <a:rPr lang="en-US" i="1" dirty="0"/>
                        <a:t>)</a:t>
                      </a:r>
                      <a:endParaRPr lang="it-IT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till Nov 2018</a:t>
                      </a:r>
                      <a:endParaRPr lang="it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Production of transportation system</a:t>
                      </a:r>
                      <a:r>
                        <a:rPr lang="en-US" b="1" baseline="0" dirty="0"/>
                        <a:t> for cryostat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till Jan 2019</a:t>
                      </a:r>
                      <a:endParaRPr lang="it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Get</a:t>
                      </a:r>
                      <a:r>
                        <a:rPr lang="en-US" b="1" baseline="0" dirty="0"/>
                        <a:t> Light, Electrical and </a:t>
                      </a:r>
                      <a:r>
                        <a:rPr lang="en-US" b="1" dirty="0"/>
                        <a:t>Ethernet connections ready to use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depends on SNOLAB</a:t>
                      </a:r>
                      <a:endParaRPr lang="it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Develop DAQ architecture for underground/surface</a:t>
                      </a:r>
                      <a:r>
                        <a:rPr lang="en-US" b="1" baseline="0" dirty="0"/>
                        <a:t> CUTE lab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till</a:t>
                      </a:r>
                      <a:r>
                        <a:rPr lang="en-US" b="1" baseline="0" dirty="0"/>
                        <a:t> end 2018</a:t>
                      </a:r>
                      <a:endParaRPr lang="it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Test all procedures</a:t>
                      </a:r>
                      <a:r>
                        <a:rPr lang="en-US" b="1" baseline="0" dirty="0"/>
                        <a:t> , its correction based on the results of first run with/without G115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 before June 2019</a:t>
                      </a:r>
                      <a:endParaRPr lang="it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Evaluation of required manpower  for run preparation, running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Before June 2019</a:t>
                      </a:r>
                      <a:endParaRPr lang="it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6856" y="12576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CUTE tasks till Operation with </a:t>
            </a:r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</a:rPr>
              <a:t>SuperCDMS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detectors (2)</a:t>
            </a:r>
            <a:endParaRPr lang="it-IT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53806CCD-2768-4C48-A2AC-2E2FA0F4D8F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181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46646"/>
            <a:ext cx="8712968" cy="634082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CUTE facility commissioning before </a:t>
            </a:r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</a:rPr>
              <a:t>SuperCDMS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detector operation</a:t>
            </a:r>
            <a:endParaRPr lang="it-IT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4935825"/>
              </p:ext>
            </p:extLst>
          </p:nvPr>
        </p:nvGraphicFramePr>
        <p:xfrm>
          <a:off x="457200" y="1364064"/>
          <a:ext cx="8229600" cy="516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Test of electronics components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1" dirty="0"/>
                        <a:t>DCRC boards</a:t>
                      </a:r>
                    </a:p>
                    <a:p>
                      <a:r>
                        <a:rPr lang="en-US" sz="1600" b="1" i="1" dirty="0"/>
                        <a:t>VIB board</a:t>
                      </a:r>
                    </a:p>
                    <a:p>
                      <a:r>
                        <a:rPr lang="en-US" sz="1600" b="1" i="1" dirty="0"/>
                        <a:t>Cables</a:t>
                      </a:r>
                    </a:p>
                    <a:p>
                      <a:r>
                        <a:rPr lang="en-US" sz="1600" b="1" i="1" dirty="0"/>
                        <a:t>Pi-filters</a:t>
                      </a:r>
                    </a:p>
                    <a:p>
                      <a:r>
                        <a:rPr lang="en-US" sz="1600" b="1" i="1" dirty="0"/>
                        <a:t>Power supply</a:t>
                      </a:r>
                    </a:p>
                    <a:p>
                      <a:r>
                        <a:rPr lang="en-US" sz="1600" b="1" i="1" dirty="0"/>
                        <a:t>DAQ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Test of data handling system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1" dirty="0"/>
                        <a:t>Data quality procedure</a:t>
                      </a:r>
                    </a:p>
                    <a:p>
                      <a:r>
                        <a:rPr lang="en-US" sz="1600" b="1" i="1" dirty="0"/>
                        <a:t>Transfer of raw data from DAQ to surface</a:t>
                      </a:r>
                    </a:p>
                    <a:p>
                      <a:r>
                        <a:rPr lang="en-US" sz="1600" b="1" i="1" dirty="0"/>
                        <a:t>Access to surface/underground from outside </a:t>
                      </a:r>
                      <a:endParaRPr lang="it-IT" sz="16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Calibration system test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1" dirty="0"/>
                        <a:t>Counting rate</a:t>
                      </a:r>
                    </a:p>
                    <a:p>
                      <a:r>
                        <a:rPr lang="en-US" sz="1600" b="1" i="1" dirty="0"/>
                        <a:t>Data flow during calibration</a:t>
                      </a:r>
                    </a:p>
                    <a:p>
                      <a:r>
                        <a:rPr lang="en-US" sz="1600" b="1" i="1" dirty="0"/>
                        <a:t>Remote</a:t>
                      </a:r>
                      <a:r>
                        <a:rPr lang="en-US" sz="1600" b="1" i="1" baseline="0" dirty="0"/>
                        <a:t> functioning</a:t>
                      </a:r>
                      <a:endParaRPr lang="it-IT" sz="16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Background evaluation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1" dirty="0"/>
                        <a:t>Background rate at ROI</a:t>
                      </a:r>
                      <a:endParaRPr lang="it-IT" sz="16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Suspension</a:t>
                      </a:r>
                      <a:r>
                        <a:rPr lang="en-US" b="1" baseline="0" dirty="0"/>
                        <a:t> system test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1" dirty="0"/>
                        <a:t>Running</a:t>
                      </a:r>
                      <a:r>
                        <a:rPr lang="en-US" sz="1600" b="1" i="1" baseline="0" dirty="0"/>
                        <a:t> in different environmental conditions</a:t>
                      </a:r>
                    </a:p>
                    <a:p>
                      <a:r>
                        <a:rPr lang="en-US" sz="1600" b="1" i="1" baseline="0" dirty="0"/>
                        <a:t>Effect to the detector</a:t>
                      </a:r>
                      <a:endParaRPr lang="it-IT" sz="16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Coordination between CUTE-</a:t>
                      </a:r>
                      <a:r>
                        <a:rPr lang="en-US" b="1" dirty="0" err="1"/>
                        <a:t>SuperCDMS</a:t>
                      </a:r>
                      <a:r>
                        <a:rPr lang="en-US" b="1" dirty="0"/>
                        <a:t> teams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1" dirty="0"/>
                        <a:t>Develop the protocol of info/data exchange</a:t>
                      </a:r>
                    </a:p>
                    <a:p>
                      <a:r>
                        <a:rPr lang="en-US" sz="1600" b="1" i="1" dirty="0"/>
                        <a:t>Responsibility sharing</a:t>
                      </a:r>
                      <a:endParaRPr lang="it-IT" sz="16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53806CCD-2768-4C48-A2AC-2E2FA0F4D8F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4016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Payload for CUTE</a:t>
            </a:r>
            <a:endParaRPr lang="it-IT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9609945"/>
              </p:ext>
            </p:extLst>
          </p:nvPr>
        </p:nvGraphicFramePr>
        <p:xfrm>
          <a:off x="457200" y="1600200"/>
          <a:ext cx="8229600" cy="2836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29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66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Task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Time Period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85952">
                <a:tc>
                  <a:txBody>
                    <a:bodyPr/>
                    <a:lstStyle/>
                    <a:p>
                      <a:r>
                        <a:rPr lang="en-US" b="1" dirty="0"/>
                        <a:t>Testing of CUTE</a:t>
                      </a:r>
                      <a:r>
                        <a:rPr lang="en-US" b="1" baseline="0" dirty="0"/>
                        <a:t> facility at SNOLAB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i="1" baseline="0" dirty="0"/>
                        <a:t>Without detectors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i="1" baseline="0" dirty="0"/>
                        <a:t>With G115 detector/TES chips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i="1" baseline="0" dirty="0"/>
                        <a:t>Revision/fixing problems/commissioning</a:t>
                      </a:r>
                      <a:endParaRPr lang="it-IT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March 2019 – June 2019</a:t>
                      </a:r>
                      <a:endParaRPr lang="it-IT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US" b="1" dirty="0"/>
                        <a:t>Si HV Pathfinder detector</a:t>
                      </a:r>
                      <a:r>
                        <a:rPr lang="en-US" b="1" baseline="0" dirty="0"/>
                        <a:t> test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July 2019 – August 2019</a:t>
                      </a:r>
                      <a:endParaRPr lang="it-IT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r>
                        <a:rPr lang="en-US" b="1" dirty="0"/>
                        <a:t>First </a:t>
                      </a:r>
                      <a:r>
                        <a:rPr lang="en-US" b="1" dirty="0" err="1"/>
                        <a:t>SuperCDMS</a:t>
                      </a:r>
                      <a:r>
                        <a:rPr lang="en-US" b="1" dirty="0"/>
                        <a:t> tower (6 </a:t>
                      </a:r>
                      <a:r>
                        <a:rPr lang="en-US" b="1" dirty="0" err="1"/>
                        <a:t>iZIP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Ge</a:t>
                      </a:r>
                      <a:r>
                        <a:rPr lang="en-US" b="1" dirty="0"/>
                        <a:t> detector)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September</a:t>
                      </a:r>
                      <a:r>
                        <a:rPr lang="en-US" i="1" baseline="0" dirty="0" smtClean="0"/>
                        <a:t> 2019 </a:t>
                      </a:r>
                      <a:r>
                        <a:rPr lang="en-US" i="1" baseline="0" dirty="0"/>
                        <a:t>– May 2020</a:t>
                      </a:r>
                      <a:endParaRPr lang="it-IT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251520" y="1039088"/>
            <a:ext cx="8640960" cy="2304256"/>
          </a:xfrm>
          <a:prstGeom prst="roundRect">
            <a:avLst>
              <a:gd name="adj" fmla="val 7919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i="1" dirty="0">
                <a:solidFill>
                  <a:schemeClr val="accent6">
                    <a:lumMod val="75000"/>
                  </a:schemeClr>
                </a:solidFill>
              </a:rPr>
              <a:t>Commissioning</a:t>
            </a:r>
            <a:endParaRPr lang="it-IT" sz="24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51520" y="3370640"/>
            <a:ext cx="8640960" cy="2088232"/>
          </a:xfrm>
          <a:prstGeom prst="roundRect">
            <a:avLst>
              <a:gd name="adj" fmla="val 7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 i="1" dirty="0">
                <a:solidFill>
                  <a:schemeClr val="accent5">
                    <a:lumMod val="50000"/>
                  </a:schemeClr>
                </a:solidFill>
              </a:rPr>
              <a:t>Operation</a:t>
            </a:r>
            <a:endParaRPr lang="it-IT" sz="24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53806CCD-2768-4C48-A2AC-2E2FA0F4D8F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7368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</a:rPr>
              <a:t>Copper pieces </a:t>
            </a:r>
            <a:r>
              <a:rPr lang="en-US" sz="3600" b="1" dirty="0" err="1" smtClean="0">
                <a:solidFill>
                  <a:schemeClr val="tx2">
                    <a:lumMod val="75000"/>
                  </a:schemeClr>
                </a:solidFill>
              </a:rPr>
              <a:t>cleanning</a:t>
            </a:r>
            <a:endParaRPr lang="it-IT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146" name="Picture 2" descr="C:\Users\Nagorny\Desktop\IMG_20180907_183147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8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Nagorny\Desktop\IMG_20180907_183132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74"/>
          <a:stretch/>
        </p:blipFill>
        <p:spPr bwMode="auto">
          <a:xfrm>
            <a:off x="4970264" y="1625975"/>
            <a:ext cx="3394472" cy="453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503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</a:rPr>
              <a:t>Cleaning of cryostat parts</a:t>
            </a:r>
            <a:endParaRPr lang="it-IT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76064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7934" y="5877272"/>
            <a:ext cx="187250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Magnetic shield</a:t>
            </a:r>
            <a:endParaRPr lang="it-IT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55437" y="5430996"/>
            <a:ext cx="13503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Copper cans</a:t>
            </a:r>
            <a:endParaRPr lang="it-IT" b="1" dirty="0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2040434" y="5157195"/>
            <a:ext cx="731366" cy="920132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</p:cNvCxnSpPr>
          <p:nvPr/>
        </p:nvCxnSpPr>
        <p:spPr>
          <a:xfrm flipH="1" flipV="1">
            <a:off x="6012164" y="4869160"/>
            <a:ext cx="918426" cy="561836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0"/>
          </p:cNvCxnSpPr>
          <p:nvPr/>
        </p:nvCxnSpPr>
        <p:spPr>
          <a:xfrm flipH="1" flipV="1">
            <a:off x="6012164" y="2996952"/>
            <a:ext cx="918426" cy="2434044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40434" y="4869161"/>
            <a:ext cx="2243534" cy="1208166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006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Suspension system assembly</a:t>
            </a:r>
            <a:endParaRPr lang="it-IT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5" y="1556793"/>
            <a:ext cx="4159161" cy="415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7" t="27214" r="11657" b="-1"/>
          <a:stretch/>
        </p:blipFill>
        <p:spPr>
          <a:xfrm>
            <a:off x="4430692" y="1556792"/>
            <a:ext cx="4533796" cy="4159161"/>
          </a:xfrm>
        </p:spPr>
      </p:pic>
      <p:sp>
        <p:nvSpPr>
          <p:cNvPr id="6" name="TextBox 5"/>
          <p:cNvSpPr txBox="1"/>
          <p:nvPr/>
        </p:nvSpPr>
        <p:spPr>
          <a:xfrm>
            <a:off x="7164288" y="6124654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damper</a:t>
            </a:r>
            <a:endParaRPr lang="it-IT" dirty="0"/>
          </a:p>
        </p:txBody>
      </p:sp>
      <p:sp>
        <p:nvSpPr>
          <p:cNvPr id="10" name="TextBox 9"/>
          <p:cNvSpPr txBox="1"/>
          <p:nvPr/>
        </p:nvSpPr>
        <p:spPr>
          <a:xfrm>
            <a:off x="2324115" y="6100724"/>
            <a:ext cx="181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supporting frame</a:t>
            </a:r>
            <a:endParaRPr lang="it-IT" dirty="0"/>
          </a:p>
        </p:txBody>
      </p:sp>
      <p:sp>
        <p:nvSpPr>
          <p:cNvPr id="11" name="TextBox 10"/>
          <p:cNvSpPr txBox="1"/>
          <p:nvPr/>
        </p:nvSpPr>
        <p:spPr>
          <a:xfrm>
            <a:off x="4828915" y="6112689"/>
            <a:ext cx="1548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added masses</a:t>
            </a:r>
          </a:p>
          <a:p>
            <a:pPr algn="ctr"/>
            <a:r>
              <a:rPr lang="en-US" dirty="0"/>
              <a:t>(about 400 kg)</a:t>
            </a:r>
            <a:endParaRPr lang="it-IT" dirty="0"/>
          </a:p>
        </p:txBody>
      </p:sp>
      <p:sp>
        <p:nvSpPr>
          <p:cNvPr id="12" name="TextBox 11"/>
          <p:cNvSpPr txBox="1"/>
          <p:nvPr/>
        </p:nvSpPr>
        <p:spPr>
          <a:xfrm>
            <a:off x="5364088" y="137212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pulse tube</a:t>
            </a:r>
            <a:endParaRPr lang="it-IT" dirty="0"/>
          </a:p>
        </p:txBody>
      </p:sp>
      <p:sp>
        <p:nvSpPr>
          <p:cNvPr id="13" name="TextBox 12"/>
          <p:cNvSpPr txBox="1"/>
          <p:nvPr/>
        </p:nvSpPr>
        <p:spPr>
          <a:xfrm>
            <a:off x="3455131" y="1628800"/>
            <a:ext cx="8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drywell</a:t>
            </a:r>
            <a:endParaRPr lang="it-IT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9952" y="1261357"/>
            <a:ext cx="159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electronics box</a:t>
            </a:r>
            <a:endParaRPr lang="it-IT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951749" y="1741459"/>
            <a:ext cx="492459" cy="46340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0"/>
          </p:cNvCxnSpPr>
          <p:nvPr/>
        </p:nvCxnSpPr>
        <p:spPr>
          <a:xfrm flipH="1" flipV="1">
            <a:off x="2843808" y="4941168"/>
            <a:ext cx="386196" cy="11595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0"/>
          </p:cNvCxnSpPr>
          <p:nvPr/>
        </p:nvCxnSpPr>
        <p:spPr>
          <a:xfrm flipV="1">
            <a:off x="5603326" y="4554365"/>
            <a:ext cx="734335" cy="15583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0"/>
          </p:cNvCxnSpPr>
          <p:nvPr/>
        </p:nvCxnSpPr>
        <p:spPr>
          <a:xfrm flipV="1">
            <a:off x="5603326" y="4554365"/>
            <a:ext cx="1560962" cy="15583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2"/>
          </p:cNvCxnSpPr>
          <p:nvPr/>
        </p:nvCxnSpPr>
        <p:spPr>
          <a:xfrm>
            <a:off x="887511" y="1630689"/>
            <a:ext cx="228105" cy="14382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" idx="0"/>
          </p:cNvCxnSpPr>
          <p:nvPr/>
        </p:nvCxnSpPr>
        <p:spPr>
          <a:xfrm flipH="1" flipV="1">
            <a:off x="7309520" y="5154358"/>
            <a:ext cx="314189" cy="9702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596697" y="1631216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turbopump</a:t>
            </a:r>
            <a:endParaRPr lang="it-IT" dirty="0"/>
          </a:p>
        </p:txBody>
      </p:sp>
      <p:cxnSp>
        <p:nvCxnSpPr>
          <p:cNvPr id="42" name="Straight Arrow Connector 41"/>
          <p:cNvCxnSpPr>
            <a:stCxn id="41" idx="2"/>
          </p:cNvCxnSpPr>
          <p:nvPr/>
        </p:nvCxnSpPr>
        <p:spPr>
          <a:xfrm flipH="1">
            <a:off x="7466614" y="2000548"/>
            <a:ext cx="758621" cy="8523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06CCD-2768-4C48-A2AC-2E2FA0F4D8F5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720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6646"/>
            <a:ext cx="8229600" cy="85010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Motivation</a:t>
            </a:r>
            <a:endParaRPr lang="it-IT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06CCD-2768-4C48-A2AC-2E2FA0F4D8F5}" type="slidenum">
              <a:rPr lang="it-IT" smtClean="0"/>
              <a:t>2</a:t>
            </a:fld>
            <a:endParaRPr lang="it-IT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1520" y="1556792"/>
            <a:ext cx="8435280" cy="5544616"/>
          </a:xfrm>
        </p:spPr>
        <p:txBody>
          <a:bodyPr>
            <a:noAutofit/>
          </a:bodyPr>
          <a:lstStyle/>
          <a:p>
            <a:pPr algn="just"/>
            <a:r>
              <a:rPr lang="en-US" sz="2000" dirty="0"/>
              <a:t>Test and validation of entire </a:t>
            </a:r>
            <a:r>
              <a:rPr lang="en-US" sz="2000" dirty="0" err="1"/>
              <a:t>SuperCDMS</a:t>
            </a:r>
            <a:r>
              <a:rPr lang="en-US" sz="2000" dirty="0"/>
              <a:t> detector tower (6 detector + electronics)</a:t>
            </a:r>
          </a:p>
          <a:p>
            <a:pPr algn="just"/>
            <a:endParaRPr lang="en-US" sz="400" dirty="0"/>
          </a:p>
          <a:p>
            <a:pPr algn="just"/>
            <a:r>
              <a:rPr lang="en-US" sz="2000" dirty="0"/>
              <a:t>Measurements in a low background environment avoiding </a:t>
            </a:r>
            <a:r>
              <a:rPr lang="en-US" sz="2000" dirty="0" err="1"/>
              <a:t>cosmogenic</a:t>
            </a:r>
            <a:r>
              <a:rPr lang="en-US" sz="2000" dirty="0"/>
              <a:t> activation of detector’s material (</a:t>
            </a:r>
            <a:r>
              <a:rPr lang="en-US" sz="2000" baseline="30000" dirty="0"/>
              <a:t>3</a:t>
            </a:r>
            <a:r>
              <a:rPr lang="en-US" sz="2000" dirty="0"/>
              <a:t>H, </a:t>
            </a:r>
            <a:r>
              <a:rPr lang="en-US" sz="2000" baseline="30000" dirty="0"/>
              <a:t>32</a:t>
            </a:r>
            <a:r>
              <a:rPr lang="en-US" sz="2000" dirty="0"/>
              <a:t>Si,  etc.)</a:t>
            </a:r>
          </a:p>
          <a:p>
            <a:pPr algn="just"/>
            <a:endParaRPr lang="it-IT" sz="400" dirty="0"/>
          </a:p>
          <a:p>
            <a:pPr algn="just"/>
            <a:r>
              <a:rPr lang="en-US" sz="2000" dirty="0"/>
              <a:t>Complete detector characterization to understand its intrinsic</a:t>
            </a:r>
            <a:r>
              <a:rPr lang="ru-RU" sz="2000" dirty="0"/>
              <a:t> </a:t>
            </a:r>
            <a:r>
              <a:rPr lang="en-US" sz="2000" dirty="0"/>
              <a:t>background and noise issues</a:t>
            </a:r>
          </a:p>
          <a:p>
            <a:pPr algn="just"/>
            <a:endParaRPr lang="en-US" sz="400" dirty="0"/>
          </a:p>
          <a:p>
            <a:pPr algn="just"/>
            <a:r>
              <a:rPr lang="en-US" sz="2000" dirty="0"/>
              <a:t>Confirmation of screening program and handling procedures</a:t>
            </a:r>
          </a:p>
          <a:p>
            <a:pPr algn="just"/>
            <a:endParaRPr lang="en-US" sz="400" dirty="0"/>
          </a:p>
          <a:p>
            <a:pPr algn="just"/>
            <a:r>
              <a:rPr lang="en-US" sz="2000" dirty="0"/>
              <a:t>Early science run for dark matter search can be performed thanks to low-background environment and low-energy threshold of </a:t>
            </a:r>
            <a:r>
              <a:rPr lang="en-US" sz="2000" dirty="0" err="1"/>
              <a:t>SuperCDMS</a:t>
            </a:r>
            <a:r>
              <a:rPr lang="en-US" sz="2000" dirty="0"/>
              <a:t> detectors</a:t>
            </a:r>
          </a:p>
        </p:txBody>
      </p:sp>
    </p:spTree>
    <p:extLst>
      <p:ext uri="{BB962C8B-B14F-4D97-AF65-F5344CB8AC3E}">
        <p14:creationId xmlns:p14="http://schemas.microsoft.com/office/powerpoint/2010/main" val="301526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</a:rPr>
              <a:t>Current status</a:t>
            </a:r>
            <a:endParaRPr lang="it-IT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1600200"/>
            <a:ext cx="6401684" cy="480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7934" y="5877272"/>
            <a:ext cx="203049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supporting frame</a:t>
            </a:r>
            <a:endParaRPr lang="it-IT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45757" y="5430996"/>
            <a:ext cx="156966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added masses</a:t>
            </a:r>
          </a:p>
          <a:p>
            <a:pPr algn="ctr"/>
            <a:r>
              <a:rPr lang="en-US" b="1" dirty="0"/>
              <a:t>(about 400 kg)</a:t>
            </a:r>
            <a:endParaRPr lang="it-IT" b="1" dirty="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2198426" y="5157194"/>
            <a:ext cx="573374" cy="920133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0"/>
          </p:cNvCxnSpPr>
          <p:nvPr/>
        </p:nvCxnSpPr>
        <p:spPr>
          <a:xfrm flipH="1" flipV="1">
            <a:off x="6012161" y="4869160"/>
            <a:ext cx="918426" cy="561836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6372200" y="4149080"/>
            <a:ext cx="720080" cy="432048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86879" y="4410110"/>
            <a:ext cx="12570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accessories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810314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Nagorny\Desktop\IMG_20180907_143604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64" y="1484784"/>
            <a:ext cx="339447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Nagorny\Desktop\IMG_20180907_143611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6" t="9485" r="10360" b="15565"/>
          <a:stretch/>
        </p:blipFill>
        <p:spPr bwMode="auto">
          <a:xfrm>
            <a:off x="5292080" y="4022075"/>
            <a:ext cx="3105807" cy="227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</a:rPr>
              <a:t>Current status</a:t>
            </a:r>
            <a:endParaRPr lang="it-IT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2283" y="5157192"/>
            <a:ext cx="156966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/>
              <a:t>added masses</a:t>
            </a:r>
          </a:p>
          <a:p>
            <a:pPr algn="ctr"/>
            <a:r>
              <a:rPr lang="en-US" b="1" dirty="0"/>
              <a:t>(about 400 kg)</a:t>
            </a:r>
            <a:endParaRPr lang="it-IT" b="1" dirty="0"/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2699792" y="4833156"/>
            <a:ext cx="2137321" cy="324036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</p:cNvCxnSpPr>
          <p:nvPr/>
        </p:nvCxnSpPr>
        <p:spPr>
          <a:xfrm flipV="1">
            <a:off x="4837113" y="4509120"/>
            <a:ext cx="1823119" cy="64807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Nagorny\Desktop\IMG_20180907_14364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7" b="20754"/>
          <a:stretch/>
        </p:blipFill>
        <p:spPr bwMode="auto">
          <a:xfrm>
            <a:off x="5292080" y="1402923"/>
            <a:ext cx="3024336" cy="245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808032" y="1462543"/>
            <a:ext cx="180145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Alignment plates</a:t>
            </a:r>
            <a:endParaRPr lang="it-IT" b="1" dirty="0"/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3203848" y="1831875"/>
            <a:ext cx="1504912" cy="138110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2"/>
          </p:cNvCxnSpPr>
          <p:nvPr/>
        </p:nvCxnSpPr>
        <p:spPr>
          <a:xfrm flipH="1">
            <a:off x="2483768" y="1831875"/>
            <a:ext cx="2224992" cy="238921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</p:cNvCxnSpPr>
          <p:nvPr/>
        </p:nvCxnSpPr>
        <p:spPr>
          <a:xfrm flipH="1">
            <a:off x="1979712" y="1831875"/>
            <a:ext cx="2729048" cy="138110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9" idx="2"/>
          </p:cNvCxnSpPr>
          <p:nvPr/>
        </p:nvCxnSpPr>
        <p:spPr>
          <a:xfrm>
            <a:off x="4708760" y="1831875"/>
            <a:ext cx="913183" cy="51700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4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General view of the CUTE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facility</a:t>
            </a:r>
            <a:endParaRPr lang="it-IT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9" t="5161" r="13341" b="4759"/>
          <a:stretch/>
        </p:blipFill>
        <p:spPr>
          <a:xfrm>
            <a:off x="2123728" y="1490674"/>
            <a:ext cx="5098473" cy="4890654"/>
          </a:xfrm>
        </p:spPr>
      </p:pic>
      <p:sp>
        <p:nvSpPr>
          <p:cNvPr id="6" name="TextBox 5"/>
          <p:cNvSpPr txBox="1"/>
          <p:nvPr/>
        </p:nvSpPr>
        <p:spPr>
          <a:xfrm>
            <a:off x="432598" y="1484784"/>
            <a:ext cx="1596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Monorail with </a:t>
            </a:r>
          </a:p>
          <a:p>
            <a:pPr algn="r"/>
            <a:r>
              <a:rPr lang="en-US" b="1" dirty="0"/>
              <a:t>1000 kg hoist</a:t>
            </a:r>
            <a:endParaRPr lang="it-IT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010192" y="2915652"/>
            <a:ext cx="101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Platform</a:t>
            </a:r>
            <a:endParaRPr lang="it-IT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98440" y="4005064"/>
            <a:ext cx="1330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Movable</a:t>
            </a:r>
          </a:p>
          <a:p>
            <a:pPr algn="r"/>
            <a:r>
              <a:rPr lang="en-US" b="1" dirty="0"/>
              <a:t>HDPE shield</a:t>
            </a:r>
            <a:endParaRPr lang="it-IT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00071" y="4997672"/>
            <a:ext cx="1229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UP water</a:t>
            </a:r>
          </a:p>
          <a:p>
            <a:pPr algn="r"/>
            <a:r>
              <a:rPr lang="en-US" b="1" dirty="0"/>
              <a:t>shield tank</a:t>
            </a:r>
            <a:endParaRPr lang="it-IT" b="1" dirty="0"/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 flipV="1">
            <a:off x="2029254" y="4869160"/>
            <a:ext cx="1534634" cy="45167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51720" y="3789040"/>
            <a:ext cx="1872208" cy="52368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018847" y="1807949"/>
            <a:ext cx="1905081" cy="180891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</p:cNvCxnSpPr>
          <p:nvPr/>
        </p:nvCxnSpPr>
        <p:spPr>
          <a:xfrm>
            <a:off x="2029254" y="3100318"/>
            <a:ext cx="1390618" cy="11265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34457" y="2058814"/>
            <a:ext cx="977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Cryostat</a:t>
            </a:r>
            <a:endParaRPr lang="it-IT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334457" y="3419708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Cleanroom</a:t>
            </a:r>
            <a:endParaRPr lang="it-IT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334457" y="2492896"/>
            <a:ext cx="1405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Drywell with</a:t>
            </a:r>
          </a:p>
          <a:p>
            <a:r>
              <a:rPr lang="en-US" b="1" dirty="0" err="1"/>
              <a:t>Pb</a:t>
            </a:r>
            <a:r>
              <a:rPr lang="en-US" b="1" dirty="0"/>
              <a:t> shield/</a:t>
            </a:r>
          </a:p>
          <a:p>
            <a:r>
              <a:rPr lang="en-US" b="1" dirty="0"/>
              <a:t>Mu-metal </a:t>
            </a:r>
            <a:endParaRPr lang="it-IT" b="1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4644008" y="2245026"/>
            <a:ext cx="2690449" cy="5359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4823049" y="2965594"/>
            <a:ext cx="2511408" cy="50363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1"/>
          </p:cNvCxnSpPr>
          <p:nvPr/>
        </p:nvCxnSpPr>
        <p:spPr>
          <a:xfrm flipH="1">
            <a:off x="6660233" y="3604374"/>
            <a:ext cx="674224" cy="18466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06CCD-2768-4C48-A2AC-2E2FA0F4D8F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17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996" t="22769" r="15975" b="8786"/>
          <a:stretch/>
        </p:blipFill>
        <p:spPr>
          <a:xfrm>
            <a:off x="63500" y="1489554"/>
            <a:ext cx="9080500" cy="479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Arrangement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37617-F04D-2D48-8B5D-62F0364B9B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2" name="Date Placeholder 5"/>
          <p:cNvSpPr txBox="1">
            <a:spLocks/>
          </p:cNvSpPr>
          <p:nvPr/>
        </p:nvSpPr>
        <p:spPr>
          <a:xfrm>
            <a:off x="6441281" y="1226344"/>
            <a:ext cx="2667000" cy="322792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Calibri Light" panose="020F0302020204030204" pitchFamily="34" charset="0"/>
              </a:rPr>
              <a:t>3/9/2016</a:t>
            </a:r>
            <a:endParaRPr lang="en-US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3500" y="1196752"/>
            <a:ext cx="5516612" cy="1800200"/>
          </a:xfrm>
          <a:prstGeom prst="roundRect">
            <a:avLst>
              <a:gd name="adj" fmla="val 709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/>
          <p:cNvSpPr txBox="1"/>
          <p:nvPr/>
        </p:nvSpPr>
        <p:spPr>
          <a:xfrm>
            <a:off x="83318" y="873152"/>
            <a:ext cx="408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Recent changes in the CUTE facility layout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1429881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5821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Installation Review Phase 2A</a:t>
            </a:r>
            <a:br>
              <a:rPr lang="en-US" sz="36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i="1" dirty="0">
                <a:solidFill>
                  <a:schemeClr val="tx2">
                    <a:lumMod val="75000"/>
                  </a:schemeClr>
                </a:solidFill>
              </a:rPr>
              <a:t>will include following items:</a:t>
            </a:r>
            <a:endParaRPr lang="it-IT" sz="28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9381"/>
            <a:ext cx="8229600" cy="4525963"/>
          </a:xfrm>
        </p:spPr>
        <p:txBody>
          <a:bodyPr/>
          <a:lstStyle/>
          <a:p>
            <a:r>
              <a:rPr lang="en-US" dirty="0"/>
              <a:t>PE shield installation</a:t>
            </a:r>
          </a:p>
          <a:p>
            <a:r>
              <a:rPr lang="en-US" dirty="0" err="1"/>
              <a:t>Pb</a:t>
            </a:r>
            <a:r>
              <a:rPr lang="en-US" dirty="0"/>
              <a:t> shield installation (including mu-metal)</a:t>
            </a:r>
          </a:p>
          <a:p>
            <a:r>
              <a:rPr lang="en-US" dirty="0"/>
              <a:t>Clean room installation</a:t>
            </a:r>
          </a:p>
          <a:p>
            <a:r>
              <a:rPr lang="en-US" dirty="0"/>
              <a:t>Network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2800" b="1" i="1" dirty="0">
                <a:solidFill>
                  <a:schemeClr val="accent3">
                    <a:lumMod val="50000"/>
                  </a:schemeClr>
                </a:solidFill>
              </a:rPr>
              <a:t>All actions planned to be completed </a:t>
            </a:r>
            <a:r>
              <a:rPr lang="en-US" sz="2800" b="1" i="1" dirty="0" smtClean="0">
                <a:solidFill>
                  <a:schemeClr val="accent3">
                    <a:lumMod val="50000"/>
                  </a:schemeClr>
                </a:solidFill>
              </a:rPr>
              <a:t>by </a:t>
            </a:r>
            <a:r>
              <a:rPr lang="en-US" sz="2800" b="1" i="1" dirty="0">
                <a:solidFill>
                  <a:schemeClr val="accent3">
                    <a:lumMod val="50000"/>
                  </a:schemeClr>
                </a:solidFill>
              </a:rPr>
              <a:t>Dec 2018</a:t>
            </a:r>
            <a:endParaRPr lang="it-IT" sz="2800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53806CCD-2768-4C48-A2AC-2E2FA0F4D8F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3293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5399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PE shielding</a:t>
            </a:r>
            <a:endParaRPr lang="it-IT" sz="32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6146" name="Picture 2" descr="C:\Users\Nagorny\Desktop\PE shield closed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8" r="28731"/>
          <a:stretch/>
        </p:blipFill>
        <p:spPr bwMode="auto">
          <a:xfrm>
            <a:off x="633157" y="1387339"/>
            <a:ext cx="3866835" cy="355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Nagorny\Desktop\PE shield open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5" r="27722"/>
          <a:stretch/>
        </p:blipFill>
        <p:spPr bwMode="auto">
          <a:xfrm>
            <a:off x="4846889" y="1407246"/>
            <a:ext cx="3685551" cy="353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9475" y="5601434"/>
            <a:ext cx="80501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20 cm thick HDPE layer on top of the cryostat for neutron flux suppression</a:t>
            </a:r>
          </a:p>
          <a:p>
            <a:pPr algn="ctr"/>
            <a:r>
              <a:rPr lang="en-US" sz="2000" b="1" dirty="0"/>
              <a:t>Produced, currently stored at site</a:t>
            </a:r>
            <a:endParaRPr lang="it-IT" sz="20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667536" y="1568986"/>
            <a:ext cx="1" cy="356830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06CCD-2768-4C48-A2AC-2E2FA0F4D8F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5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</a:rPr>
              <a:t>PE shield</a:t>
            </a:r>
            <a:endParaRPr lang="it-IT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6" name="Picture 2" descr="C:\Users\Nagorny\Desktop\CUTE\PE shield\IMG_20180704_151834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0" b="9913"/>
          <a:stretch/>
        </p:blipFill>
        <p:spPr bwMode="auto">
          <a:xfrm>
            <a:off x="56762" y="1772816"/>
            <a:ext cx="3869185" cy="390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agorny\Desktop\CUTE\PE shield\IMG_20180723_155357_2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8"/>
          <a:stretch/>
        </p:blipFill>
        <p:spPr bwMode="auto">
          <a:xfrm>
            <a:off x="3962140" y="1772816"/>
            <a:ext cx="5086167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7934" y="5877272"/>
            <a:ext cx="276107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8 layer of 1” HDPE sheet</a:t>
            </a:r>
            <a:endParaRPr lang="it-IT" sz="2000" b="1" dirty="0"/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 flipH="1" flipV="1">
            <a:off x="2040435" y="4365105"/>
            <a:ext cx="888576" cy="1712222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43490" y="5852627"/>
            <a:ext cx="388895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Rigging/lifting test at producer site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235477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agorny\Desktop\Inner lead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6" t="3239" r="25568" b="4027"/>
          <a:stretch/>
        </p:blipFill>
        <p:spPr bwMode="auto">
          <a:xfrm>
            <a:off x="4368233" y="1596328"/>
            <a:ext cx="1427903" cy="464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Nagorny\Desktop\Outer lea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8" t="1571" r="21451" b="3813"/>
          <a:stretch/>
        </p:blipFill>
        <p:spPr bwMode="auto">
          <a:xfrm>
            <a:off x="6228184" y="1151906"/>
            <a:ext cx="1677869" cy="498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Nagorny\Desktop\Shield cross-secti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7" t="1973" r="6944" b="2226"/>
          <a:stretch/>
        </p:blipFill>
        <p:spPr bwMode="auto">
          <a:xfrm>
            <a:off x="1259632" y="2420888"/>
            <a:ext cx="2049955" cy="363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337185" y="6093296"/>
            <a:ext cx="1506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/>
              <a:t>Pb</a:t>
            </a:r>
            <a:r>
              <a:rPr lang="en-US" b="1" dirty="0"/>
              <a:t> inner layer</a:t>
            </a:r>
          </a:p>
          <a:p>
            <a:pPr algn="ctr"/>
            <a:r>
              <a:rPr lang="en-US" b="1" dirty="0"/>
              <a:t>&lt; 3 </a:t>
            </a:r>
            <a:r>
              <a:rPr lang="en-US" b="1" dirty="0" err="1"/>
              <a:t>Bq</a:t>
            </a:r>
            <a:r>
              <a:rPr lang="en-US" b="1" dirty="0"/>
              <a:t>/kg</a:t>
            </a:r>
            <a:endParaRPr lang="it-IT" dirty="0"/>
          </a:p>
        </p:txBody>
      </p:sp>
      <p:sp>
        <p:nvSpPr>
          <p:cNvPr id="9" name="TextBox 8"/>
          <p:cNvSpPr txBox="1"/>
          <p:nvPr/>
        </p:nvSpPr>
        <p:spPr>
          <a:xfrm>
            <a:off x="6300192" y="6093296"/>
            <a:ext cx="1528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Pb</a:t>
            </a:r>
            <a:r>
              <a:rPr lang="en-US" b="1" dirty="0"/>
              <a:t> outer layer</a:t>
            </a:r>
          </a:p>
          <a:p>
            <a:pPr algn="ctr"/>
            <a:r>
              <a:rPr lang="en-US" b="1" dirty="0"/>
              <a:t>&lt; 30 </a:t>
            </a:r>
            <a:r>
              <a:rPr lang="en-US" b="1" dirty="0" err="1"/>
              <a:t>Bq</a:t>
            </a:r>
            <a:r>
              <a:rPr lang="en-US" b="1" dirty="0"/>
              <a:t>/kg</a:t>
            </a:r>
            <a:endParaRPr lang="it-IT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056949" y="367232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650 kg</a:t>
            </a:r>
            <a:endParaRPr lang="it-IT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561814" y="4123111"/>
            <a:ext cx="80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140 kg</a:t>
            </a:r>
            <a:endParaRPr lang="it-IT" b="1" dirty="0"/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 flipV="1">
            <a:off x="4370048" y="4123111"/>
            <a:ext cx="473267" cy="18466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7616372" y="3729930"/>
            <a:ext cx="423733" cy="1182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5257" y="4850706"/>
            <a:ext cx="12599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2 cm</a:t>
            </a:r>
          </a:p>
          <a:p>
            <a:pPr algn="ctr"/>
            <a:r>
              <a:rPr lang="en-US" b="1" dirty="0"/>
              <a:t> inner layer</a:t>
            </a:r>
            <a:endParaRPr lang="it-IT" dirty="0"/>
          </a:p>
        </p:txBody>
      </p:sp>
      <p:cxnSp>
        <p:nvCxnSpPr>
          <p:cNvPr id="15" name="Straight Arrow Connector 14"/>
          <p:cNvCxnSpPr>
            <a:stCxn id="14" idx="3"/>
          </p:cNvCxnSpPr>
          <p:nvPr/>
        </p:nvCxnSpPr>
        <p:spPr>
          <a:xfrm flipV="1">
            <a:off x="1285217" y="4725144"/>
            <a:ext cx="640976" cy="44872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4646" y="3742312"/>
            <a:ext cx="12811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9 cm</a:t>
            </a:r>
          </a:p>
          <a:p>
            <a:pPr algn="ctr"/>
            <a:r>
              <a:rPr lang="en-US" b="1" dirty="0"/>
              <a:t> outer layer</a:t>
            </a:r>
            <a:endParaRPr lang="it-IT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244876" y="3848150"/>
            <a:ext cx="288085" cy="17619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422592" y="6173546"/>
            <a:ext cx="12811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13 cm</a:t>
            </a:r>
          </a:p>
          <a:p>
            <a:pPr algn="ctr"/>
            <a:r>
              <a:rPr lang="en-US" b="1" dirty="0"/>
              <a:t> outer layer</a:t>
            </a:r>
            <a:endParaRPr lang="it-IT" dirty="0"/>
          </a:p>
        </p:txBody>
      </p:sp>
      <p:cxnSp>
        <p:nvCxnSpPr>
          <p:cNvPr id="19" name="Straight Arrow Connector 18"/>
          <p:cNvCxnSpPr>
            <a:stCxn id="18" idx="0"/>
          </p:cNvCxnSpPr>
          <p:nvPr/>
        </p:nvCxnSpPr>
        <p:spPr>
          <a:xfrm flipV="1">
            <a:off x="2063185" y="5807005"/>
            <a:ext cx="492591" cy="366541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Lead shielding</a:t>
            </a:r>
            <a:b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en-US" sz="2800" i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Produced, </a:t>
            </a:r>
            <a:r>
              <a:rPr lang="en-US" sz="28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commissioning - Oct 2018, </a:t>
            </a:r>
            <a:br>
              <a:rPr lang="en-US" sz="28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en-US" sz="28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delivery to SNOLAB - end Oct </a:t>
            </a:r>
            <a:r>
              <a:rPr lang="en-US" sz="2800" i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2018/beginning Nov 2018</a:t>
            </a:r>
            <a:endParaRPr lang="it-IT" sz="2800" i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53806CCD-2768-4C48-A2AC-2E2FA0F4D8F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595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193" y="438013"/>
            <a:ext cx="8393373" cy="9027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Cleanroom</a:t>
            </a:r>
            <a:b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endParaRPr lang="it-IT" sz="3100" i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9219" name="Picture 3" descr="C:\Users\Nagorny\Desktop\Clean room with cryostat 3D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6" r="16133"/>
          <a:stretch/>
        </p:blipFill>
        <p:spPr bwMode="auto">
          <a:xfrm>
            <a:off x="899592" y="1196752"/>
            <a:ext cx="3240360" cy="476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31071" y="1268760"/>
            <a:ext cx="4761409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500" b="1" dirty="0"/>
              <a:t>Space for two operators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5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500" b="1" dirty="0"/>
              <a:t>Aluminum structure with LEXAN panels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5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500" b="1" dirty="0"/>
              <a:t>Resistant to seismic events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5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500" b="1" dirty="0"/>
              <a:t>Movable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5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500" b="1" dirty="0"/>
              <a:t>Lifting device for cryostat cans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5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500" b="1" dirty="0"/>
              <a:t>Low </a:t>
            </a:r>
            <a:r>
              <a:rPr lang="en-US" sz="2500" b="1" dirty="0" err="1"/>
              <a:t>Rn</a:t>
            </a:r>
            <a:r>
              <a:rPr lang="en-US" sz="2500" b="1" dirty="0"/>
              <a:t> air supply (&lt; 3 </a:t>
            </a:r>
            <a:r>
              <a:rPr lang="en-US" sz="2500" b="1" dirty="0" err="1"/>
              <a:t>Bq</a:t>
            </a:r>
            <a:r>
              <a:rPr lang="en-US" sz="2500" b="1" dirty="0"/>
              <a:t>/m</a:t>
            </a:r>
            <a:r>
              <a:rPr lang="en-US" sz="2500" b="1" baseline="30000" dirty="0"/>
              <a:t>3</a:t>
            </a:r>
            <a:r>
              <a:rPr lang="en-US" sz="2500" b="1" dirty="0"/>
              <a:t>)</a:t>
            </a:r>
          </a:p>
          <a:p>
            <a:endParaRPr lang="en-US" sz="5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500" b="1" dirty="0"/>
              <a:t>Later </a:t>
            </a:r>
            <a:r>
              <a:rPr lang="en-US" sz="2500" b="1" dirty="0" err="1"/>
              <a:t>SuperCDMS</a:t>
            </a:r>
            <a:r>
              <a:rPr lang="en-US" sz="2500" b="1" dirty="0"/>
              <a:t> </a:t>
            </a:r>
            <a:r>
              <a:rPr lang="en-US" sz="2500" b="1" dirty="0" err="1"/>
              <a:t>Rn</a:t>
            </a:r>
            <a:r>
              <a:rPr lang="en-US" sz="2500" b="1" dirty="0"/>
              <a:t>-filter system (&lt; 0.1 </a:t>
            </a:r>
            <a:r>
              <a:rPr lang="en-US" sz="2500" b="1" dirty="0" err="1"/>
              <a:t>Bq</a:t>
            </a:r>
            <a:r>
              <a:rPr lang="en-US" sz="2500" b="1" dirty="0"/>
              <a:t>/m</a:t>
            </a:r>
            <a:r>
              <a:rPr lang="en-US" sz="2500" b="1" baseline="30000" dirty="0"/>
              <a:t>3</a:t>
            </a:r>
            <a:r>
              <a:rPr lang="en-US" sz="2500" b="1" dirty="0"/>
              <a:t>) will be used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5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500" b="1" dirty="0"/>
              <a:t>Crane moves cryostat between cleanroom and drywell</a:t>
            </a:r>
            <a:endParaRPr lang="it-IT" sz="25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06CCD-2768-4C48-A2AC-2E2FA0F4D8F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104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875</Words>
  <Application>Microsoft Office PowerPoint</Application>
  <PresentationFormat>On-screen Show (4:3)</PresentationFormat>
  <Paragraphs>257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CUTE – A low background facility for testing cryogenic detectors  Installation Review Phase 2A</vt:lpstr>
      <vt:lpstr>Motivation</vt:lpstr>
      <vt:lpstr>General view of the CUTE facility</vt:lpstr>
      <vt:lpstr>Arrangement</vt:lpstr>
      <vt:lpstr>Installation Review Phase 2A will include following items:</vt:lpstr>
      <vt:lpstr>PE shielding</vt:lpstr>
      <vt:lpstr>PE shield</vt:lpstr>
      <vt:lpstr>Lead shielding Produced, commissioning - Oct 2018,  delivery to SNOLAB - end Oct 2018/beginning Nov 2018</vt:lpstr>
      <vt:lpstr>Cleanroom </vt:lpstr>
      <vt:lpstr>Cleanroom</vt:lpstr>
      <vt:lpstr>Electrical/Network diagram </vt:lpstr>
      <vt:lpstr>PowerPoint Presentation</vt:lpstr>
      <vt:lpstr>CUTE tasks till Operation with SuperCDMS detectors (1)</vt:lpstr>
      <vt:lpstr>CUTE tasks till Operation with SuperCDMS detectors (2)</vt:lpstr>
      <vt:lpstr>CUTE facility commissioning before SuperCDMS detector operation</vt:lpstr>
      <vt:lpstr>Payload for CUTE</vt:lpstr>
      <vt:lpstr>Copper pieces cleanning</vt:lpstr>
      <vt:lpstr>Cleaning of cryostat parts</vt:lpstr>
      <vt:lpstr>Suspension system assembly</vt:lpstr>
      <vt:lpstr>Current status</vt:lpstr>
      <vt:lpstr>Current status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Nagorny</dc:creator>
  <cp:lastModifiedBy>Nagorny</cp:lastModifiedBy>
  <cp:revision>54</cp:revision>
  <dcterms:created xsi:type="dcterms:W3CDTF">2018-09-17T13:22:11Z</dcterms:created>
  <dcterms:modified xsi:type="dcterms:W3CDTF">2018-09-25T20:22:33Z</dcterms:modified>
</cp:coreProperties>
</file>